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330" r:id="rId3"/>
    <p:sldId id="257" r:id="rId4"/>
    <p:sldId id="285" r:id="rId5"/>
    <p:sldId id="305" r:id="rId6"/>
    <p:sldId id="286" r:id="rId7"/>
    <p:sldId id="262" r:id="rId8"/>
    <p:sldId id="304" r:id="rId9"/>
    <p:sldId id="263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9" r:id="rId18"/>
    <p:sldId id="297" r:id="rId19"/>
    <p:sldId id="301" r:id="rId20"/>
    <p:sldId id="298" r:id="rId21"/>
    <p:sldId id="299" r:id="rId22"/>
    <p:sldId id="302" r:id="rId23"/>
    <p:sldId id="306" r:id="rId24"/>
    <p:sldId id="307" r:id="rId25"/>
    <p:sldId id="308" r:id="rId26"/>
    <p:sldId id="309" r:id="rId27"/>
    <p:sldId id="318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rgbClr val="0000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3" name="Picture 2" descr="H:\清華大學物理系\清華校徽\pic2-02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907704" cy="12590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0A4B-91CB-4CC1-8665-29F5058C9D24}" type="datetime1">
              <a:rPr lang="zh-TW" altLang="en-US"/>
              <a:pPr>
                <a:defRPr/>
              </a:pPr>
              <a:t>2017/11/29</a:t>
            </a:fld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F0A6-BB98-4057-B29E-5B456C1E5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indent="-256032">
              <a:buClrTx/>
              <a:buSzPct val="81000"/>
              <a:buFont typeface="Wingdings" panose="05000000000000000000" pitchFamily="2" charset="2"/>
              <a:buChar char="l"/>
              <a:defRPr/>
            </a:lvl1pPr>
            <a:lvl2pPr marL="621792" indent="-228600">
              <a:buFont typeface="Wingdings" panose="05000000000000000000" pitchFamily="2" charset="2"/>
              <a:buChar char="l"/>
              <a:defRPr/>
            </a:lvl2pPr>
            <a:lvl3pPr marL="859536" indent="-228600">
              <a:buFont typeface="Wingdings" panose="05000000000000000000" pitchFamily="2" charset="2"/>
              <a:buChar char="l"/>
              <a:defRPr/>
            </a:lvl3pPr>
            <a:lvl4pPr marL="1143000" indent="-228600">
              <a:buFont typeface="Wingdings" panose="05000000000000000000" pitchFamily="2" charset="2"/>
              <a:buChar char="l"/>
              <a:defRPr/>
            </a:lvl4pPr>
            <a:lvl5pPr marL="1371600" indent="-228600">
              <a:buFont typeface="Wingdings" panose="05000000000000000000" pitchFamily="2" charset="2"/>
              <a:buChar char="l"/>
              <a:defRPr/>
            </a:lvl5pPr>
            <a:extLst/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00CC"/>
                </a:solidFill>
              </a:defRPr>
            </a:lvl1pPr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pic>
        <p:nvPicPr>
          <p:cNvPr id="8" name="Picture 2" descr="H:\清華大學物理系\清華校徽\pic2-02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3"/>
            <a:ext cx="1309236" cy="864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C7311A-58D6-49BF-94F9-68C1E4023E69}" type="datetimeFigureOut">
              <a:rPr lang="zh-TW" altLang="en-US" smtClean="0"/>
              <a:pPr/>
              <a:t>2017/11/29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0B70F0-E25F-466A-B32D-E760AB8D57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bg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44624"/>
            <a:ext cx="6552728" cy="864096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</a:t>
            </a:r>
            <a:r>
              <a:rPr lang="zh-TW" alt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4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基礎</a:t>
            </a:r>
            <a:r>
              <a:rPr lang="zh-TW" altLang="en-US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熱力學實驗</a:t>
            </a:r>
            <a:endParaRPr lang="zh-TW" alt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6381328"/>
            <a:ext cx="8568952" cy="429609"/>
          </a:xfrm>
        </p:spPr>
        <p:txBody>
          <a:bodyPr>
            <a:normAutofit/>
          </a:bodyPr>
          <a:lstStyle/>
          <a:p>
            <a:pPr algn="ctr"/>
            <a:r>
              <a:rPr lang="zh-TW" altLang="en-US" sz="2000" b="1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國立清華大學物理系</a:t>
            </a:r>
            <a:r>
              <a:rPr lang="en-US" altLang="zh-TW" sz="2000" b="1" dirty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陳淑敏、戴明鳳 </a:t>
            </a:r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2011/12</a:t>
            </a:r>
            <a:r>
              <a:rPr lang="zh-TW" altLang="en-US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初版</a:t>
            </a:r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, </a:t>
            </a:r>
            <a:r>
              <a:rPr lang="zh-TW" altLang="en-US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戴明鳳 </a:t>
            </a:r>
            <a:r>
              <a:rPr lang="en-US" altLang="zh-TW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2014/12 </a:t>
            </a:r>
            <a:r>
              <a:rPr lang="zh-TW" altLang="en-US" sz="2000" dirty="0" smtClean="0">
                <a:solidFill>
                  <a:srgbClr val="7030A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再修</a:t>
            </a:r>
            <a:endParaRPr lang="zh-TW" altLang="en-US" sz="2000" dirty="0">
              <a:solidFill>
                <a:srgbClr val="7030A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015563"/>
            <a:ext cx="84249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24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zh-TW" altLang="en-US" sz="24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熱輻射</a:t>
            </a:r>
            <a:r>
              <a:rPr lang="en-US" altLang="zh-TW" sz="2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(Thermal Radiation)</a:t>
            </a:r>
          </a:p>
          <a:p>
            <a:pPr marL="1076325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A1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不同材質表面的熱輻射效應實驗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076325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A2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點熱源之輻射平方反比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定律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076325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A3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高溫史蒂芬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波茲曼定律</a:t>
            </a:r>
            <a:endParaRPr lang="en-US" altLang="zh-TW" sz="2400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24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：熱引擎與氣體定律實驗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(thermal Engine &amp; Gas Law)</a:t>
            </a: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B1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：熱引擎實驗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B2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：查理定律</a:t>
            </a:r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B3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：波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以爾定律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：壓力 </a:t>
            </a:r>
            <a:r>
              <a:rPr lang="en-US" altLang="zh-TW" sz="2400" i="1" dirty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P </a:t>
            </a:r>
            <a:r>
              <a:rPr lang="zh-TW" altLang="en-US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 體積 </a:t>
            </a:r>
            <a:r>
              <a:rPr lang="en-US" altLang="zh-TW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V</a:t>
            </a:r>
            <a:r>
              <a:rPr lang="zh-TW" altLang="en-US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關係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171575">
              <a:lnSpc>
                <a:spcPct val="120000"/>
              </a:lnSpc>
              <a:spcBef>
                <a:spcPts val="600"/>
              </a:spcBef>
              <a:buSzPct val="100000"/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B4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Combined 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gas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law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：壓力</a:t>
            </a:r>
            <a:r>
              <a:rPr lang="en-US" altLang="zh-TW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P</a:t>
            </a:r>
            <a:r>
              <a:rPr lang="zh-TW" altLang="en-US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與溫度 </a:t>
            </a:r>
            <a:r>
              <a:rPr lang="en-US" altLang="zh-TW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T</a:t>
            </a:r>
            <a:r>
              <a:rPr lang="zh-TW" altLang="en-US" sz="2400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關係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00CC"/>
              </a:buClr>
              <a:buSzPct val="100000"/>
            </a:pP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：氣體之比熱 </a:t>
            </a:r>
            <a:r>
              <a:rPr lang="zh-TW" altLang="en-US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 </a:t>
            </a:r>
            <a:r>
              <a:rPr lang="en-US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= </a:t>
            </a:r>
            <a:r>
              <a:rPr lang="en-US" altLang="zh-TW" sz="2400" b="1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2400" b="1" i="1" baseline="-25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p</a:t>
            </a:r>
            <a:r>
              <a:rPr lang="en-US" altLang="zh-TW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/</a:t>
            </a:r>
            <a:r>
              <a:rPr lang="en-US" altLang="zh-TW" sz="2400" b="1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2400" b="1" i="1" baseline="-25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v</a:t>
            </a:r>
            <a:r>
              <a:rPr lang="zh-TW" altLang="en-US" sz="2400" b="1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  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值測定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2400" b="1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 </a:t>
            </a:r>
            <a:r>
              <a:rPr lang="en-US" altLang="zh-TW" sz="2400" b="1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= </a:t>
            </a:r>
            <a:r>
              <a:rPr lang="en-US" altLang="zh-TW" sz="2400" b="1" i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2400" b="1" i="1" baseline="-25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p</a:t>
            </a:r>
            <a:r>
              <a:rPr lang="en-US" altLang="zh-TW" sz="2400" b="1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/</a:t>
            </a:r>
            <a:r>
              <a:rPr lang="en-US" altLang="zh-TW" sz="2400" b="1" i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2400" b="1" i="1" baseline="-25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v</a:t>
            </a:r>
            <a:r>
              <a:rPr lang="zh-TW" altLang="en-US" sz="2400" b="1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 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 </a:t>
            </a:r>
            <a:r>
              <a:rPr lang="en-US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value)</a:t>
            </a:r>
            <a:endParaRPr lang="en-US" altLang="zh-TW" sz="2400" b="1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5" name="Picture 2" descr="H:\清華大學物理系\清華校徽\pic2-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7383"/>
            <a:ext cx="1584176" cy="104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320480" cy="100811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儀器介紹及注意事項：</a:t>
            </a:r>
            <a:r>
              <a:rPr lang="en-US" altLang="zh-TW" sz="32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zh-TW" altLang="en-US" sz="32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史蒂芬</a:t>
            </a:r>
            <a:r>
              <a:rPr lang="en-US" altLang="zh-TW" sz="32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sz="32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波茲曼燈泡</a:t>
            </a:r>
            <a:endParaRPr lang="zh-TW" altLang="en-US" sz="3200" u="sng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5056759" cy="28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644008" y="3140968"/>
            <a:ext cx="3600400" cy="720000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注意：燈泡之電壓勿超過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13V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，否則會燒壞</a:t>
            </a:r>
            <a:endParaRPr lang="zh-TW" altLang="en-US" sz="2400" dirty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99592" y="40770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lnSpc>
                <a:spcPct val="120000"/>
              </a:lnSpc>
              <a:buClr>
                <a:srgbClr val="002060"/>
              </a:buClr>
            </a:pPr>
            <a:r>
              <a:rPr lang="zh-TW" altLang="en-US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使用方法</a:t>
            </a:r>
            <a:r>
              <a:rPr lang="zh-TW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endParaRPr lang="en-US" altLang="zh-TW" sz="2400" b="1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457200" indent="-457200">
              <a:lnSpc>
                <a:spcPct val="120000"/>
              </a:lnSpc>
              <a:buClr>
                <a:srgbClr val="002060"/>
              </a:buClr>
              <a:buAutoNum type="arabicPeriod"/>
            </a:pP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藉由調整輸入燈泡兩端的電壓，可使燈絲的溫度上升到接近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3000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℃；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457200" indent="-457200">
              <a:lnSpc>
                <a:spcPct val="120000"/>
              </a:lnSpc>
              <a:buClr>
                <a:srgbClr val="002060"/>
              </a:buClr>
              <a:buAutoNum type="arabicPeriod"/>
            </a:pP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輸入的最大電壓值為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13 V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，最小電流量為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 A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，最大電流量為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3A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59632" y="44624"/>
            <a:ext cx="7704856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A1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不同材質表面的熱輻射效應實驗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1582" r="32449"/>
          <a:stretch/>
        </p:blipFill>
        <p:spPr bwMode="auto">
          <a:xfrm>
            <a:off x="3059832" y="1537477"/>
            <a:ext cx="2952328" cy="318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179512" y="5031408"/>
            <a:ext cx="8784976" cy="1421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打開熱輻射體的電源，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預熱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燈泡。</a:t>
            </a:r>
          </a:p>
          <a:p>
            <a:pPr lvl="0">
              <a:lnSpc>
                <a:spcPct val="12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將功率調到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5.0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當熱輻射體達到熱平衡時，即可開始量測。</a:t>
            </a:r>
            <a:endParaRPr lang="en-US" altLang="zh-TW" sz="2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等待熱平衡的時間長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約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20~30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分鐘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，可同時做下一個實驗。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580" t="849" r="1959" b="23939"/>
          <a:stretch/>
        </p:blipFill>
        <p:spPr>
          <a:xfrm>
            <a:off x="6012160" y="1537477"/>
            <a:ext cx="2664296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91" t="2826" r="7552" b="21960"/>
          <a:stretch/>
        </p:blipFill>
        <p:spPr>
          <a:xfrm>
            <a:off x="323528" y="1599135"/>
            <a:ext cx="2664296" cy="2522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矩形 4"/>
          <p:cNvSpPr/>
          <p:nvPr/>
        </p:nvSpPr>
        <p:spPr>
          <a:xfrm>
            <a:off x="6704755" y="4326746"/>
            <a:ext cx="115212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電阻模式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017948" y="4365470"/>
            <a:ext cx="11521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電壓模式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7624" y="0"/>
            <a:ext cx="7632848" cy="847843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--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A2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點熱源之輻射平方反比定律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6336704" cy="42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467544" y="764704"/>
            <a:ext cx="83529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2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燈泡未輸入電源前，記錄背景輻射量。</a:t>
            </a:r>
          </a:p>
          <a:p>
            <a:pPr marL="268288" lvl="0" indent="-268288">
              <a:lnSpc>
                <a:spcPct val="12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打開直流電源供應器，輸出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10V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定電壓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不可超過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13 V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</a:p>
          <a:p>
            <a:pPr marL="268288" lvl="0" indent="-268288">
              <a:lnSpc>
                <a:spcPct val="120000"/>
              </a:lnSpc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改變熱感應器與燈泡間的直線距離，記錄在不同距離時，熱感應器偵測到之輻射強度。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44624"/>
            <a:ext cx="7631106" cy="864096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--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A3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高溫史蒂芬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波茲曼定律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4395787"/>
            <a:ext cx="87849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加熱燈泡前，先量測室溫及燈泡的電阻</a:t>
            </a:r>
            <a:r>
              <a:rPr lang="en-US" altLang="zh-TW" sz="2400" i="1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</a:t>
            </a:r>
            <a:r>
              <a:rPr lang="en-US" altLang="zh-TW" sz="2400" baseline="-250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ref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</a:p>
          <a:p>
            <a:pPr marL="268288" lvl="0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打開電源供應器，輸出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 V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的定電壓。測量熱感應器偵測到之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電壓，並記錄電源供應器輸出的電壓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及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電流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測完後記得將隔熱板放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熱輻射強度</a:t>
            </a: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回熱感應器和燈泡之間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</a:p>
          <a:p>
            <a:pPr marL="268288" lvl="0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改變加熱燈泡的定電壓值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勿超過</a:t>
            </a:r>
            <a:r>
              <a:rPr lang="en-US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13 V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，重複上述步驟。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472608" cy="37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816424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熱引擎實驗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：藉著完成熱力循環的過程， 令氣體對砝碼做功， 進而了解一些熱力過程及熱引擎的原理。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5560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查理定律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：驗證體積</a:t>
            </a:r>
            <a:r>
              <a:rPr lang="en-US" altLang="zh-TW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V 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與溫度 </a:t>
            </a:r>
            <a:r>
              <a:rPr lang="en-US" altLang="zh-TW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T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的關係。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5560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波以爾定律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：驗證壓力 </a:t>
            </a:r>
            <a:r>
              <a:rPr lang="en-US" altLang="zh-TW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P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與體積 </a:t>
            </a:r>
            <a:r>
              <a:rPr lang="en-US" altLang="zh-TW" i="1" dirty="0" smtClean="0">
                <a:latin typeface="Times New Roman" panose="02020603050405020304" pitchFamily="18" charset="0"/>
                <a:ea typeface="Arial Unicode MS" pitchFamily="34" charset="-120"/>
                <a:cs typeface="Times New Roman" panose="02020603050405020304" pitchFamily="18" charset="0"/>
              </a:rPr>
              <a:t>V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的關係。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55600" indent="-355600">
              <a:lnSpc>
                <a:spcPct val="120000"/>
              </a:lnSpc>
              <a:buClr>
                <a:srgbClr val="0000CC"/>
              </a:buClr>
              <a:buSzPct val="100000"/>
              <a:buFont typeface="+mj-lt"/>
              <a:buAutoNum type="arabicPeriod"/>
            </a:pPr>
            <a:r>
              <a:rPr lang="en-US" altLang="zh-TW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Combined gas law 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：驗證壓力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與溫度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的關係。</a:t>
            </a:r>
            <a:endParaRPr lang="zh-TW" altLang="en-US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：熱引擎與氣體定律實驗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_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實驗目的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2132856"/>
            <a:ext cx="7776864" cy="2664296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熱引擎作功原理</a:t>
            </a:r>
            <a:endPara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624078" lvl="0" indent="-51435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何謂波以爾定律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?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體積 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 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與溫度 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 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間關係？</a:t>
            </a:r>
            <a:endPara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624078" lvl="0" indent="-514350">
              <a:lnSpc>
                <a:spcPct val="120000"/>
              </a:lnSpc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zh-TW" altLang="en-US" sz="2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何謂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定容及定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壓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之查理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給呂薩克定律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？</a:t>
            </a:r>
            <a:endParaRPr lang="zh-TW" altLang="zh-TW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691680" y="908720"/>
            <a:ext cx="4248472" cy="1143000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實驗前之預備知識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：儀器＆器材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26" y="1268760"/>
            <a:ext cx="8934697" cy="453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00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儀器介紹及注意事項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熱引擎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164032" cy="372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1979712" y="5229200"/>
            <a:ext cx="705678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熱引擎設備不可浸在任何液體中。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68288" indent="-268288">
              <a:lnSpc>
                <a:spcPct val="120000"/>
              </a:lnSpc>
              <a:buFont typeface="Wingdings" pitchFamily="2" charset="2"/>
              <a:buChar char="Ø"/>
            </a:pPr>
            <a:r>
              <a:rPr kumimoji="1"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實驗完畢或不用時，一定要將連接管夾鬆開，避免造成永久性變形。</a:t>
            </a:r>
            <a:endParaRPr lang="zh-TW" altLang="en-US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6984776" cy="28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91880" y="442203"/>
            <a:ext cx="4330824" cy="1143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zh-TW" sz="3200" dirty="0" smtClean="0"/>
              <a:t>實驗</a:t>
            </a:r>
            <a:r>
              <a:rPr lang="en-US" altLang="zh-TW" sz="3200" dirty="0" smtClean="0"/>
              <a:t>B1</a:t>
            </a:r>
            <a:r>
              <a:rPr lang="zh-TW" altLang="zh-TW" sz="3200" dirty="0" smtClean="0"/>
              <a:t>：熱引擎實驗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80354" y="4685099"/>
            <a:ext cx="718413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a→b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：將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200g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砝碼放在活塞平台上，記錄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點的溫度。</a:t>
            </a:r>
          </a:p>
          <a:p>
            <a:pPr lvl="0">
              <a:lnSpc>
                <a:spcPct val="120000"/>
              </a:lnSpc>
            </a:pP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b→c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：將氣瓶從冷水移到熱水中，記錄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點的溫度。</a:t>
            </a:r>
          </a:p>
          <a:p>
            <a:pPr lvl="0">
              <a:lnSpc>
                <a:spcPct val="120000"/>
              </a:lnSpc>
            </a:pP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c→d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：將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200g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砝碼移開，記錄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點的溫度。</a:t>
            </a:r>
          </a:p>
          <a:p>
            <a:pPr lvl="0">
              <a:lnSpc>
                <a:spcPct val="120000"/>
              </a:lnSpc>
            </a:pPr>
            <a:r>
              <a:rPr lang="en-US" altLang="zh-TW" sz="2400" dirty="0" err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d→a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：將氣瓶從熱水移回冷水中，記錄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點的溫度。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4534"/>
            <a:ext cx="2844000" cy="21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341784"/>
            <a:ext cx="8507288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zh-TW" sz="3200" dirty="0" smtClean="0"/>
              <a:t>實驗</a:t>
            </a:r>
            <a:r>
              <a:rPr lang="en-US" altLang="zh-TW" sz="3200" dirty="0" smtClean="0"/>
              <a:t>B1</a:t>
            </a:r>
            <a:r>
              <a:rPr lang="zh-TW" altLang="zh-TW" sz="3200" dirty="0" smtClean="0"/>
              <a:t>：熱引擎實驗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1412776"/>
            <a:ext cx="8136904" cy="507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6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注意事項：</a:t>
            </a:r>
            <a:endParaRPr lang="en-US" altLang="zh-TW" sz="2600" b="1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68288" lvl="0" indent="-268288" fontAlgn="base"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熱水從熱水瓶中取水，水量為可浸滿氣瓶即可，熱水瓶三組共用一台，請依照分組號碼取水。</a:t>
            </a:r>
          </a:p>
          <a:p>
            <a:pPr marL="268288" lvl="0" indent="-268288" fontAlgn="base"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注意熱水瓶水位，若快取用完畢請通知助教加水避免空燒。</a:t>
            </a:r>
          </a:p>
          <a:p>
            <a:pPr marL="268288" lvl="0" indent="-268288" fontAlgn="base"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3.</a:t>
            </a:r>
            <a:r>
              <a:rPr lang="zh-TW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在裝置完成後，空氣即已完成密閉，不可再強拉或壓活塞。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4.</a:t>
            </a:r>
            <a:r>
              <a:rPr lang="zh-TW" altLang="zh-TW" sz="2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實驗時，將長型抹布墊在冷熱筒下方，避免溢出的水灑滿桌面。實驗中若水不小心溢出，請隨時擦乾桌面。</a:t>
            </a:r>
          </a:p>
          <a:p>
            <a:pPr lvl="0">
              <a:spcBef>
                <a:spcPts val="600"/>
              </a:spcBef>
            </a:pPr>
            <a:endParaRPr lang="zh-TW" altLang="en-US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69337"/>
              </p:ext>
            </p:extLst>
          </p:nvPr>
        </p:nvGraphicFramePr>
        <p:xfrm>
          <a:off x="971600" y="875076"/>
          <a:ext cx="3816425" cy="5002200"/>
        </p:xfrm>
        <a:graphic>
          <a:graphicData uri="http://schemas.openxmlformats.org/drawingml/2006/table">
            <a:tbl>
              <a:tblPr/>
              <a:tblGrid>
                <a:gridCol w="324375">
                  <a:extLst>
                    <a:ext uri="{9D8B030D-6E8A-4147-A177-3AD203B41FA5}">
                      <a16:colId xmlns:a16="http://schemas.microsoft.com/office/drawing/2014/main" val="2574756574"/>
                    </a:ext>
                  </a:extLst>
                </a:gridCol>
                <a:gridCol w="176205">
                  <a:extLst>
                    <a:ext uri="{9D8B030D-6E8A-4147-A177-3AD203B41FA5}">
                      <a16:colId xmlns:a16="http://schemas.microsoft.com/office/drawing/2014/main" val="614880469"/>
                    </a:ext>
                  </a:extLst>
                </a:gridCol>
                <a:gridCol w="464540">
                  <a:extLst>
                    <a:ext uri="{9D8B030D-6E8A-4147-A177-3AD203B41FA5}">
                      <a16:colId xmlns:a16="http://schemas.microsoft.com/office/drawing/2014/main" val="27287617"/>
                    </a:ext>
                  </a:extLst>
                </a:gridCol>
                <a:gridCol w="464540">
                  <a:extLst>
                    <a:ext uri="{9D8B030D-6E8A-4147-A177-3AD203B41FA5}">
                      <a16:colId xmlns:a16="http://schemas.microsoft.com/office/drawing/2014/main" val="2847265977"/>
                    </a:ext>
                  </a:extLst>
                </a:gridCol>
                <a:gridCol w="366304">
                  <a:extLst>
                    <a:ext uri="{9D8B030D-6E8A-4147-A177-3AD203B41FA5}">
                      <a16:colId xmlns:a16="http://schemas.microsoft.com/office/drawing/2014/main" val="3335891579"/>
                    </a:ext>
                  </a:extLst>
                </a:gridCol>
                <a:gridCol w="149664">
                  <a:extLst>
                    <a:ext uri="{9D8B030D-6E8A-4147-A177-3AD203B41FA5}">
                      <a16:colId xmlns:a16="http://schemas.microsoft.com/office/drawing/2014/main" val="2323563749"/>
                    </a:ext>
                  </a:extLst>
                </a:gridCol>
                <a:gridCol w="448991">
                  <a:extLst>
                    <a:ext uri="{9D8B030D-6E8A-4147-A177-3AD203B41FA5}">
                      <a16:colId xmlns:a16="http://schemas.microsoft.com/office/drawing/2014/main" val="4070635555"/>
                    </a:ext>
                  </a:extLst>
                </a:gridCol>
                <a:gridCol w="598654">
                  <a:extLst>
                    <a:ext uri="{9D8B030D-6E8A-4147-A177-3AD203B41FA5}">
                      <a16:colId xmlns:a16="http://schemas.microsoft.com/office/drawing/2014/main" val="783920950"/>
                    </a:ext>
                  </a:extLst>
                </a:gridCol>
                <a:gridCol w="422595">
                  <a:extLst>
                    <a:ext uri="{9D8B030D-6E8A-4147-A177-3AD203B41FA5}">
                      <a16:colId xmlns:a16="http://schemas.microsoft.com/office/drawing/2014/main" val="2698326011"/>
                    </a:ext>
                  </a:extLst>
                </a:gridCol>
                <a:gridCol w="101228">
                  <a:extLst>
                    <a:ext uri="{9D8B030D-6E8A-4147-A177-3AD203B41FA5}">
                      <a16:colId xmlns:a16="http://schemas.microsoft.com/office/drawing/2014/main" val="1875700004"/>
                    </a:ext>
                  </a:extLst>
                </a:gridCol>
                <a:gridCol w="299329">
                  <a:extLst>
                    <a:ext uri="{9D8B030D-6E8A-4147-A177-3AD203B41FA5}">
                      <a16:colId xmlns:a16="http://schemas.microsoft.com/office/drawing/2014/main" val="3077454109"/>
                    </a:ext>
                  </a:extLst>
                </a:gridCol>
              </a:tblGrid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講台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386785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934591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488833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313851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604593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498607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00443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9711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51755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154504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740616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47195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271715"/>
                  </a:ext>
                </a:extLst>
              </a:tr>
              <a:tr h="357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«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/>
                        </a:rPr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730584"/>
                  </a:ext>
                </a:extLst>
              </a:tr>
            </a:tbl>
          </a:graphicData>
        </a:graphic>
      </p:graphicFrame>
      <p:sp>
        <p:nvSpPr>
          <p:cNvPr id="9" name="手繪多邊形 8"/>
          <p:cNvSpPr/>
          <p:nvPr/>
        </p:nvSpPr>
        <p:spPr>
          <a:xfrm>
            <a:off x="3614118" y="4653280"/>
            <a:ext cx="215490" cy="724376"/>
          </a:xfrm>
          <a:custGeom>
            <a:avLst/>
            <a:gdLst>
              <a:gd name="connsiteX0" fmla="*/ 133350 w 133350"/>
              <a:gd name="connsiteY0" fmla="*/ 0 h 514350"/>
              <a:gd name="connsiteX1" fmla="*/ 114300 w 133350"/>
              <a:gd name="connsiteY1" fmla="*/ 114300 h 514350"/>
              <a:gd name="connsiteX2" fmla="*/ 76200 w 133350"/>
              <a:gd name="connsiteY2" fmla="*/ 323850 h 514350"/>
              <a:gd name="connsiteX3" fmla="*/ 57150 w 133350"/>
              <a:gd name="connsiteY3" fmla="*/ 361950 h 514350"/>
              <a:gd name="connsiteX4" fmla="*/ 28575 w 133350"/>
              <a:gd name="connsiteY4" fmla="*/ 457200 h 514350"/>
              <a:gd name="connsiteX5" fmla="*/ 19050 w 133350"/>
              <a:gd name="connsiteY5" fmla="*/ 485775 h 514350"/>
              <a:gd name="connsiteX6" fmla="*/ 0 w 133350"/>
              <a:gd name="connsiteY6" fmla="*/ 514350 h 514350"/>
              <a:gd name="connsiteX0" fmla="*/ 114300 w 114300"/>
              <a:gd name="connsiteY0" fmla="*/ 0 h 485775"/>
              <a:gd name="connsiteX1" fmla="*/ 95250 w 114300"/>
              <a:gd name="connsiteY1" fmla="*/ 114300 h 485775"/>
              <a:gd name="connsiteX2" fmla="*/ 57150 w 114300"/>
              <a:gd name="connsiteY2" fmla="*/ 323850 h 485775"/>
              <a:gd name="connsiteX3" fmla="*/ 38100 w 114300"/>
              <a:gd name="connsiteY3" fmla="*/ 361950 h 485775"/>
              <a:gd name="connsiteX4" fmla="*/ 9525 w 114300"/>
              <a:gd name="connsiteY4" fmla="*/ 457200 h 485775"/>
              <a:gd name="connsiteX5" fmla="*/ 0 w 114300"/>
              <a:gd name="connsiteY5" fmla="*/ 485775 h 485775"/>
              <a:gd name="connsiteX0" fmla="*/ 104775 w 104775"/>
              <a:gd name="connsiteY0" fmla="*/ 0 h 457200"/>
              <a:gd name="connsiteX1" fmla="*/ 85725 w 104775"/>
              <a:gd name="connsiteY1" fmla="*/ 114300 h 457200"/>
              <a:gd name="connsiteX2" fmla="*/ 47625 w 104775"/>
              <a:gd name="connsiteY2" fmla="*/ 323850 h 457200"/>
              <a:gd name="connsiteX3" fmla="*/ 28575 w 104775"/>
              <a:gd name="connsiteY3" fmla="*/ 361950 h 457200"/>
              <a:gd name="connsiteX4" fmla="*/ 0 w 104775"/>
              <a:gd name="connsiteY4" fmla="*/ 457200 h 457200"/>
              <a:gd name="connsiteX0" fmla="*/ 76200 w 76200"/>
              <a:gd name="connsiteY0" fmla="*/ 0 h 361950"/>
              <a:gd name="connsiteX1" fmla="*/ 57150 w 76200"/>
              <a:gd name="connsiteY1" fmla="*/ 114300 h 361950"/>
              <a:gd name="connsiteX2" fmla="*/ 19050 w 76200"/>
              <a:gd name="connsiteY2" fmla="*/ 323850 h 361950"/>
              <a:gd name="connsiteX3" fmla="*/ 0 w 76200"/>
              <a:gd name="connsiteY3" fmla="*/ 361950 h 361950"/>
              <a:gd name="connsiteX0" fmla="*/ 172268 w 172268"/>
              <a:gd name="connsiteY0" fmla="*/ 2730 h 364680"/>
              <a:gd name="connsiteX1" fmla="*/ 818 w 172268"/>
              <a:gd name="connsiteY1" fmla="*/ 12255 h 364680"/>
              <a:gd name="connsiteX2" fmla="*/ 115118 w 172268"/>
              <a:gd name="connsiteY2" fmla="*/ 326580 h 364680"/>
              <a:gd name="connsiteX3" fmla="*/ 96068 w 172268"/>
              <a:gd name="connsiteY3" fmla="*/ 364680 h 364680"/>
              <a:gd name="connsiteX0" fmla="*/ 238125 w 238125"/>
              <a:gd name="connsiteY0" fmla="*/ 2730 h 431355"/>
              <a:gd name="connsiteX1" fmla="*/ 66675 w 238125"/>
              <a:gd name="connsiteY1" fmla="*/ 12255 h 431355"/>
              <a:gd name="connsiteX2" fmla="*/ 180975 w 238125"/>
              <a:gd name="connsiteY2" fmla="*/ 326580 h 431355"/>
              <a:gd name="connsiteX3" fmla="*/ 0 w 238125"/>
              <a:gd name="connsiteY3" fmla="*/ 431355 h 431355"/>
              <a:gd name="connsiteX0" fmla="*/ 172692 w 344257"/>
              <a:gd name="connsiteY0" fmla="*/ 2730 h 364680"/>
              <a:gd name="connsiteX1" fmla="*/ 1242 w 344257"/>
              <a:gd name="connsiteY1" fmla="*/ 12255 h 364680"/>
              <a:gd name="connsiteX2" fmla="*/ 115542 w 344257"/>
              <a:gd name="connsiteY2" fmla="*/ 326580 h 364680"/>
              <a:gd name="connsiteX3" fmla="*/ 344142 w 344257"/>
              <a:gd name="connsiteY3" fmla="*/ 364680 h 364680"/>
              <a:gd name="connsiteX0" fmla="*/ 188197 w 359725"/>
              <a:gd name="connsiteY0" fmla="*/ 12824 h 405840"/>
              <a:gd name="connsiteX1" fmla="*/ 16747 w 359725"/>
              <a:gd name="connsiteY1" fmla="*/ 22349 h 405840"/>
              <a:gd name="connsiteX2" fmla="*/ 45322 w 359725"/>
              <a:gd name="connsiteY2" fmla="*/ 384299 h 405840"/>
              <a:gd name="connsiteX3" fmla="*/ 359647 w 359725"/>
              <a:gd name="connsiteY3" fmla="*/ 374774 h 405840"/>
              <a:gd name="connsiteX0" fmla="*/ 852536 w 852536"/>
              <a:gd name="connsiteY0" fmla="*/ 0 h 545416"/>
              <a:gd name="connsiteX1" fmla="*/ 61961 w 852536"/>
              <a:gd name="connsiteY1" fmla="*/ 161925 h 545416"/>
              <a:gd name="connsiteX2" fmla="*/ 90536 w 852536"/>
              <a:gd name="connsiteY2" fmla="*/ 523875 h 545416"/>
              <a:gd name="connsiteX3" fmla="*/ 404861 w 852536"/>
              <a:gd name="connsiteY3" fmla="*/ 514350 h 545416"/>
              <a:gd name="connsiteX0" fmla="*/ 802571 w 802571"/>
              <a:gd name="connsiteY0" fmla="*/ 0 h 553699"/>
              <a:gd name="connsiteX1" fmla="*/ 88196 w 802571"/>
              <a:gd name="connsiteY1" fmla="*/ 47625 h 553699"/>
              <a:gd name="connsiteX2" fmla="*/ 40571 w 802571"/>
              <a:gd name="connsiteY2" fmla="*/ 523875 h 553699"/>
              <a:gd name="connsiteX3" fmla="*/ 354896 w 802571"/>
              <a:gd name="connsiteY3" fmla="*/ 514350 h 553699"/>
              <a:gd name="connsiteX0" fmla="*/ 832640 w 832640"/>
              <a:gd name="connsiteY0" fmla="*/ 0 h 704850"/>
              <a:gd name="connsiteX1" fmla="*/ 118265 w 832640"/>
              <a:gd name="connsiteY1" fmla="*/ 47625 h 704850"/>
              <a:gd name="connsiteX2" fmla="*/ 70640 w 832640"/>
              <a:gd name="connsiteY2" fmla="*/ 523875 h 704850"/>
              <a:gd name="connsiteX3" fmla="*/ 823115 w 832640"/>
              <a:gd name="connsiteY3" fmla="*/ 704850 h 704850"/>
              <a:gd name="connsiteX0" fmla="*/ 797864 w 797864"/>
              <a:gd name="connsiteY0" fmla="*/ 8330 h 751878"/>
              <a:gd name="connsiteX1" fmla="*/ 83489 w 797864"/>
              <a:gd name="connsiteY1" fmla="*/ 55955 h 751878"/>
              <a:gd name="connsiteX2" fmla="*/ 93014 w 797864"/>
              <a:gd name="connsiteY2" fmla="*/ 703655 h 751878"/>
              <a:gd name="connsiteX3" fmla="*/ 788339 w 797864"/>
              <a:gd name="connsiteY3" fmla="*/ 713180 h 751878"/>
              <a:gd name="connsiteX0" fmla="*/ 813736 w 813736"/>
              <a:gd name="connsiteY0" fmla="*/ 8330 h 713779"/>
              <a:gd name="connsiteX1" fmla="*/ 99361 w 813736"/>
              <a:gd name="connsiteY1" fmla="*/ 55955 h 713779"/>
              <a:gd name="connsiteX2" fmla="*/ 108886 w 813736"/>
              <a:gd name="connsiteY2" fmla="*/ 703655 h 713779"/>
              <a:gd name="connsiteX3" fmla="*/ 804211 w 813736"/>
              <a:gd name="connsiteY3" fmla="*/ 713180 h 713779"/>
              <a:gd name="connsiteX0" fmla="*/ 763775 w 763775"/>
              <a:gd name="connsiteY0" fmla="*/ 8330 h 802529"/>
              <a:gd name="connsiteX1" fmla="*/ 49400 w 763775"/>
              <a:gd name="connsiteY1" fmla="*/ 55955 h 802529"/>
              <a:gd name="connsiteX2" fmla="*/ 58925 w 763775"/>
              <a:gd name="connsiteY2" fmla="*/ 703655 h 802529"/>
              <a:gd name="connsiteX3" fmla="*/ 754250 w 763775"/>
              <a:gd name="connsiteY3" fmla="*/ 713180 h 802529"/>
              <a:gd name="connsiteX0" fmla="*/ 763775 w 763775"/>
              <a:gd name="connsiteY0" fmla="*/ 8330 h 802529"/>
              <a:gd name="connsiteX1" fmla="*/ 49400 w 763775"/>
              <a:gd name="connsiteY1" fmla="*/ 55955 h 802529"/>
              <a:gd name="connsiteX2" fmla="*/ 58925 w 763775"/>
              <a:gd name="connsiteY2" fmla="*/ 703655 h 802529"/>
              <a:gd name="connsiteX3" fmla="*/ 754250 w 763775"/>
              <a:gd name="connsiteY3" fmla="*/ 713180 h 802529"/>
              <a:gd name="connsiteX0" fmla="*/ 817581 w 817581"/>
              <a:gd name="connsiteY0" fmla="*/ 8330 h 713180"/>
              <a:gd name="connsiteX1" fmla="*/ 103206 w 817581"/>
              <a:gd name="connsiteY1" fmla="*/ 55955 h 713180"/>
              <a:gd name="connsiteX2" fmla="*/ 112731 w 817581"/>
              <a:gd name="connsiteY2" fmla="*/ 703655 h 713180"/>
              <a:gd name="connsiteX3" fmla="*/ 808056 w 817581"/>
              <a:gd name="connsiteY3" fmla="*/ 713180 h 713180"/>
              <a:gd name="connsiteX0" fmla="*/ 806521 w 806521"/>
              <a:gd name="connsiteY0" fmla="*/ 8330 h 713180"/>
              <a:gd name="connsiteX1" fmla="*/ 92146 w 806521"/>
              <a:gd name="connsiteY1" fmla="*/ 55955 h 713180"/>
              <a:gd name="connsiteX2" fmla="*/ 101671 w 806521"/>
              <a:gd name="connsiteY2" fmla="*/ 703655 h 713180"/>
              <a:gd name="connsiteX3" fmla="*/ 796996 w 806521"/>
              <a:gd name="connsiteY3" fmla="*/ 713180 h 713180"/>
              <a:gd name="connsiteX0" fmla="*/ 842823 w 842823"/>
              <a:gd name="connsiteY0" fmla="*/ 8330 h 713180"/>
              <a:gd name="connsiteX1" fmla="*/ 128448 w 842823"/>
              <a:gd name="connsiteY1" fmla="*/ 55955 h 713180"/>
              <a:gd name="connsiteX2" fmla="*/ 137973 w 842823"/>
              <a:gd name="connsiteY2" fmla="*/ 703655 h 713180"/>
              <a:gd name="connsiteX3" fmla="*/ 833298 w 842823"/>
              <a:gd name="connsiteY3" fmla="*/ 713180 h 713180"/>
              <a:gd name="connsiteX0" fmla="*/ 766887 w 766887"/>
              <a:gd name="connsiteY0" fmla="*/ 8330 h 781020"/>
              <a:gd name="connsiteX1" fmla="*/ 52512 w 766887"/>
              <a:gd name="connsiteY1" fmla="*/ 55955 h 781020"/>
              <a:gd name="connsiteX2" fmla="*/ 62037 w 766887"/>
              <a:gd name="connsiteY2" fmla="*/ 703655 h 781020"/>
              <a:gd name="connsiteX3" fmla="*/ 757362 w 766887"/>
              <a:gd name="connsiteY3" fmla="*/ 713180 h 781020"/>
              <a:gd name="connsiteX0" fmla="*/ 866918 w 866918"/>
              <a:gd name="connsiteY0" fmla="*/ 8330 h 713180"/>
              <a:gd name="connsiteX1" fmla="*/ 152543 w 866918"/>
              <a:gd name="connsiteY1" fmla="*/ 55955 h 713180"/>
              <a:gd name="connsiteX2" fmla="*/ 162068 w 866918"/>
              <a:gd name="connsiteY2" fmla="*/ 703655 h 713180"/>
              <a:gd name="connsiteX3" fmla="*/ 857393 w 866918"/>
              <a:gd name="connsiteY3" fmla="*/ 713180 h 713180"/>
              <a:gd name="connsiteX0" fmla="*/ 881635 w 881635"/>
              <a:gd name="connsiteY0" fmla="*/ 0 h 704850"/>
              <a:gd name="connsiteX1" fmla="*/ 167260 w 881635"/>
              <a:gd name="connsiteY1" fmla="*/ 47625 h 704850"/>
              <a:gd name="connsiteX2" fmla="*/ 176785 w 881635"/>
              <a:gd name="connsiteY2" fmla="*/ 695325 h 704850"/>
              <a:gd name="connsiteX3" fmla="*/ 872110 w 881635"/>
              <a:gd name="connsiteY3" fmla="*/ 704850 h 704850"/>
              <a:gd name="connsiteX0" fmla="*/ 866919 w 866919"/>
              <a:gd name="connsiteY0" fmla="*/ 26937 h 703212"/>
              <a:gd name="connsiteX1" fmla="*/ 152544 w 866919"/>
              <a:gd name="connsiteY1" fmla="*/ 45987 h 703212"/>
              <a:gd name="connsiteX2" fmla="*/ 162069 w 866919"/>
              <a:gd name="connsiteY2" fmla="*/ 693687 h 703212"/>
              <a:gd name="connsiteX3" fmla="*/ 857394 w 866919"/>
              <a:gd name="connsiteY3" fmla="*/ 703212 h 703212"/>
              <a:gd name="connsiteX0" fmla="*/ 866919 w 866919"/>
              <a:gd name="connsiteY0" fmla="*/ 26937 h 703212"/>
              <a:gd name="connsiteX1" fmla="*/ 152544 w 866919"/>
              <a:gd name="connsiteY1" fmla="*/ 45987 h 703212"/>
              <a:gd name="connsiteX2" fmla="*/ 162069 w 866919"/>
              <a:gd name="connsiteY2" fmla="*/ 693687 h 703212"/>
              <a:gd name="connsiteX3" fmla="*/ 857394 w 866919"/>
              <a:gd name="connsiteY3" fmla="*/ 703212 h 703212"/>
              <a:gd name="connsiteX0" fmla="*/ 866919 w 866919"/>
              <a:gd name="connsiteY0" fmla="*/ 31076 h 707351"/>
              <a:gd name="connsiteX1" fmla="*/ 152544 w 866919"/>
              <a:gd name="connsiteY1" fmla="*/ 50126 h 707351"/>
              <a:gd name="connsiteX2" fmla="*/ 162069 w 866919"/>
              <a:gd name="connsiteY2" fmla="*/ 697826 h 707351"/>
              <a:gd name="connsiteX3" fmla="*/ 857394 w 866919"/>
              <a:gd name="connsiteY3" fmla="*/ 707351 h 707351"/>
              <a:gd name="connsiteX0" fmla="*/ 880612 w 880612"/>
              <a:gd name="connsiteY0" fmla="*/ 0 h 676275"/>
              <a:gd name="connsiteX1" fmla="*/ 166237 w 880612"/>
              <a:gd name="connsiteY1" fmla="*/ 19050 h 676275"/>
              <a:gd name="connsiteX2" fmla="*/ 175762 w 880612"/>
              <a:gd name="connsiteY2" fmla="*/ 666750 h 676275"/>
              <a:gd name="connsiteX3" fmla="*/ 871087 w 880612"/>
              <a:gd name="connsiteY3" fmla="*/ 676275 h 676275"/>
              <a:gd name="connsiteX0" fmla="*/ 880612 w 880612"/>
              <a:gd name="connsiteY0" fmla="*/ 0 h 676275"/>
              <a:gd name="connsiteX1" fmla="*/ 166237 w 880612"/>
              <a:gd name="connsiteY1" fmla="*/ 19050 h 676275"/>
              <a:gd name="connsiteX2" fmla="*/ 175762 w 880612"/>
              <a:gd name="connsiteY2" fmla="*/ 666750 h 676275"/>
              <a:gd name="connsiteX3" fmla="*/ 871087 w 880612"/>
              <a:gd name="connsiteY3" fmla="*/ 676275 h 676275"/>
              <a:gd name="connsiteX0" fmla="*/ 782157 w 782157"/>
              <a:gd name="connsiteY0" fmla="*/ 0 h 676275"/>
              <a:gd name="connsiteX1" fmla="*/ 67782 w 782157"/>
              <a:gd name="connsiteY1" fmla="*/ 19050 h 676275"/>
              <a:gd name="connsiteX2" fmla="*/ 77307 w 782157"/>
              <a:gd name="connsiteY2" fmla="*/ 666750 h 676275"/>
              <a:gd name="connsiteX3" fmla="*/ 772632 w 782157"/>
              <a:gd name="connsiteY3" fmla="*/ 676275 h 676275"/>
              <a:gd name="connsiteX0" fmla="*/ 782157 w 782157"/>
              <a:gd name="connsiteY0" fmla="*/ 0 h 676275"/>
              <a:gd name="connsiteX1" fmla="*/ 67782 w 782157"/>
              <a:gd name="connsiteY1" fmla="*/ 19050 h 676275"/>
              <a:gd name="connsiteX2" fmla="*/ 77307 w 782157"/>
              <a:gd name="connsiteY2" fmla="*/ 666750 h 676275"/>
              <a:gd name="connsiteX3" fmla="*/ 772632 w 782157"/>
              <a:gd name="connsiteY3" fmla="*/ 676275 h 676275"/>
              <a:gd name="connsiteX0" fmla="*/ 714375 w 714375"/>
              <a:gd name="connsiteY0" fmla="*/ 0 h 676275"/>
              <a:gd name="connsiteX1" fmla="*/ 0 w 714375"/>
              <a:gd name="connsiteY1" fmla="*/ 19050 h 676275"/>
              <a:gd name="connsiteX2" fmla="*/ 9525 w 714375"/>
              <a:gd name="connsiteY2" fmla="*/ 666750 h 676275"/>
              <a:gd name="connsiteX3" fmla="*/ 704850 w 714375"/>
              <a:gd name="connsiteY3" fmla="*/ 676275 h 676275"/>
              <a:gd name="connsiteX0" fmla="*/ 714375 w 714375"/>
              <a:gd name="connsiteY0" fmla="*/ 0 h 676275"/>
              <a:gd name="connsiteX1" fmla="*/ 0 w 714375"/>
              <a:gd name="connsiteY1" fmla="*/ 19050 h 676275"/>
              <a:gd name="connsiteX2" fmla="*/ 9525 w 714375"/>
              <a:gd name="connsiteY2" fmla="*/ 666750 h 676275"/>
              <a:gd name="connsiteX3" fmla="*/ 704850 w 714375"/>
              <a:gd name="connsiteY3" fmla="*/ 676275 h 676275"/>
              <a:gd name="connsiteX0" fmla="*/ 704850 w 704850"/>
              <a:gd name="connsiteY0" fmla="*/ 9525 h 657225"/>
              <a:gd name="connsiteX1" fmla="*/ 0 w 704850"/>
              <a:gd name="connsiteY1" fmla="*/ 0 h 657225"/>
              <a:gd name="connsiteX2" fmla="*/ 9525 w 704850"/>
              <a:gd name="connsiteY2" fmla="*/ 647700 h 657225"/>
              <a:gd name="connsiteX3" fmla="*/ 704850 w 704850"/>
              <a:gd name="connsiteY3" fmla="*/ 657225 h 657225"/>
              <a:gd name="connsiteX0" fmla="*/ 704850 w 704850"/>
              <a:gd name="connsiteY0" fmla="*/ 9525 h 657225"/>
              <a:gd name="connsiteX1" fmla="*/ 0 w 704850"/>
              <a:gd name="connsiteY1" fmla="*/ 0 h 657225"/>
              <a:gd name="connsiteX2" fmla="*/ 9525 w 704850"/>
              <a:gd name="connsiteY2" fmla="*/ 647700 h 657225"/>
              <a:gd name="connsiteX3" fmla="*/ 704850 w 704850"/>
              <a:gd name="connsiteY3" fmla="*/ 657225 h 657225"/>
              <a:gd name="connsiteX0" fmla="*/ 695324 w 695324"/>
              <a:gd name="connsiteY0" fmla="*/ 612 h 648312"/>
              <a:gd name="connsiteX1" fmla="*/ 12479 w 695324"/>
              <a:gd name="connsiteY1" fmla="*/ 0 h 648312"/>
              <a:gd name="connsiteX2" fmla="*/ -1 w 695324"/>
              <a:gd name="connsiteY2" fmla="*/ 638787 h 648312"/>
              <a:gd name="connsiteX3" fmla="*/ 695324 w 695324"/>
              <a:gd name="connsiteY3" fmla="*/ 648312 h 648312"/>
              <a:gd name="connsiteX0" fmla="*/ 695324 w 695324"/>
              <a:gd name="connsiteY0" fmla="*/ 612 h 648312"/>
              <a:gd name="connsiteX1" fmla="*/ 12479 w 695324"/>
              <a:gd name="connsiteY1" fmla="*/ 0 h 648312"/>
              <a:gd name="connsiteX2" fmla="*/ -1 w 695324"/>
              <a:gd name="connsiteY2" fmla="*/ 638787 h 648312"/>
              <a:gd name="connsiteX3" fmla="*/ 695324 w 695324"/>
              <a:gd name="connsiteY3" fmla="*/ 648312 h 6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4" h="648312">
                <a:moveTo>
                  <a:pt x="695324" y="612"/>
                </a:moveTo>
                <a:cubicBezTo>
                  <a:pt x="479424" y="612"/>
                  <a:pt x="356420" y="6758"/>
                  <a:pt x="12479" y="0"/>
                </a:cubicBezTo>
                <a:cubicBezTo>
                  <a:pt x="13461" y="263352"/>
                  <a:pt x="6587" y="440212"/>
                  <a:pt x="-1" y="638787"/>
                </a:cubicBezTo>
                <a:cubicBezTo>
                  <a:pt x="288686" y="646862"/>
                  <a:pt x="463549" y="645137"/>
                  <a:pt x="695324" y="648312"/>
                </a:cubicBezTo>
              </a:path>
            </a:pathLst>
          </a:custGeom>
          <a:noFill/>
          <a:ln w="190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0" name="手繪多邊形 9"/>
          <p:cNvSpPr/>
          <p:nvPr/>
        </p:nvSpPr>
        <p:spPr>
          <a:xfrm>
            <a:off x="3491880" y="5008880"/>
            <a:ext cx="363412" cy="724376"/>
          </a:xfrm>
          <a:custGeom>
            <a:avLst/>
            <a:gdLst>
              <a:gd name="connsiteX0" fmla="*/ 133350 w 133350"/>
              <a:gd name="connsiteY0" fmla="*/ 0 h 514350"/>
              <a:gd name="connsiteX1" fmla="*/ 114300 w 133350"/>
              <a:gd name="connsiteY1" fmla="*/ 114300 h 514350"/>
              <a:gd name="connsiteX2" fmla="*/ 76200 w 133350"/>
              <a:gd name="connsiteY2" fmla="*/ 323850 h 514350"/>
              <a:gd name="connsiteX3" fmla="*/ 57150 w 133350"/>
              <a:gd name="connsiteY3" fmla="*/ 361950 h 514350"/>
              <a:gd name="connsiteX4" fmla="*/ 28575 w 133350"/>
              <a:gd name="connsiteY4" fmla="*/ 457200 h 514350"/>
              <a:gd name="connsiteX5" fmla="*/ 19050 w 133350"/>
              <a:gd name="connsiteY5" fmla="*/ 485775 h 514350"/>
              <a:gd name="connsiteX6" fmla="*/ 0 w 133350"/>
              <a:gd name="connsiteY6" fmla="*/ 514350 h 514350"/>
              <a:gd name="connsiteX0" fmla="*/ 114300 w 114300"/>
              <a:gd name="connsiteY0" fmla="*/ 0 h 485775"/>
              <a:gd name="connsiteX1" fmla="*/ 95250 w 114300"/>
              <a:gd name="connsiteY1" fmla="*/ 114300 h 485775"/>
              <a:gd name="connsiteX2" fmla="*/ 57150 w 114300"/>
              <a:gd name="connsiteY2" fmla="*/ 323850 h 485775"/>
              <a:gd name="connsiteX3" fmla="*/ 38100 w 114300"/>
              <a:gd name="connsiteY3" fmla="*/ 361950 h 485775"/>
              <a:gd name="connsiteX4" fmla="*/ 9525 w 114300"/>
              <a:gd name="connsiteY4" fmla="*/ 457200 h 485775"/>
              <a:gd name="connsiteX5" fmla="*/ 0 w 114300"/>
              <a:gd name="connsiteY5" fmla="*/ 485775 h 485775"/>
              <a:gd name="connsiteX0" fmla="*/ 104775 w 104775"/>
              <a:gd name="connsiteY0" fmla="*/ 0 h 457200"/>
              <a:gd name="connsiteX1" fmla="*/ 85725 w 104775"/>
              <a:gd name="connsiteY1" fmla="*/ 114300 h 457200"/>
              <a:gd name="connsiteX2" fmla="*/ 47625 w 104775"/>
              <a:gd name="connsiteY2" fmla="*/ 323850 h 457200"/>
              <a:gd name="connsiteX3" fmla="*/ 28575 w 104775"/>
              <a:gd name="connsiteY3" fmla="*/ 361950 h 457200"/>
              <a:gd name="connsiteX4" fmla="*/ 0 w 104775"/>
              <a:gd name="connsiteY4" fmla="*/ 457200 h 457200"/>
              <a:gd name="connsiteX0" fmla="*/ 76200 w 76200"/>
              <a:gd name="connsiteY0" fmla="*/ 0 h 361950"/>
              <a:gd name="connsiteX1" fmla="*/ 57150 w 76200"/>
              <a:gd name="connsiteY1" fmla="*/ 114300 h 361950"/>
              <a:gd name="connsiteX2" fmla="*/ 19050 w 76200"/>
              <a:gd name="connsiteY2" fmla="*/ 323850 h 361950"/>
              <a:gd name="connsiteX3" fmla="*/ 0 w 76200"/>
              <a:gd name="connsiteY3" fmla="*/ 361950 h 361950"/>
              <a:gd name="connsiteX0" fmla="*/ 172268 w 172268"/>
              <a:gd name="connsiteY0" fmla="*/ 2730 h 364680"/>
              <a:gd name="connsiteX1" fmla="*/ 818 w 172268"/>
              <a:gd name="connsiteY1" fmla="*/ 12255 h 364680"/>
              <a:gd name="connsiteX2" fmla="*/ 115118 w 172268"/>
              <a:gd name="connsiteY2" fmla="*/ 326580 h 364680"/>
              <a:gd name="connsiteX3" fmla="*/ 96068 w 172268"/>
              <a:gd name="connsiteY3" fmla="*/ 364680 h 364680"/>
              <a:gd name="connsiteX0" fmla="*/ 238125 w 238125"/>
              <a:gd name="connsiteY0" fmla="*/ 2730 h 431355"/>
              <a:gd name="connsiteX1" fmla="*/ 66675 w 238125"/>
              <a:gd name="connsiteY1" fmla="*/ 12255 h 431355"/>
              <a:gd name="connsiteX2" fmla="*/ 180975 w 238125"/>
              <a:gd name="connsiteY2" fmla="*/ 326580 h 431355"/>
              <a:gd name="connsiteX3" fmla="*/ 0 w 238125"/>
              <a:gd name="connsiteY3" fmla="*/ 431355 h 431355"/>
              <a:gd name="connsiteX0" fmla="*/ 172692 w 344257"/>
              <a:gd name="connsiteY0" fmla="*/ 2730 h 364680"/>
              <a:gd name="connsiteX1" fmla="*/ 1242 w 344257"/>
              <a:gd name="connsiteY1" fmla="*/ 12255 h 364680"/>
              <a:gd name="connsiteX2" fmla="*/ 115542 w 344257"/>
              <a:gd name="connsiteY2" fmla="*/ 326580 h 364680"/>
              <a:gd name="connsiteX3" fmla="*/ 344142 w 344257"/>
              <a:gd name="connsiteY3" fmla="*/ 364680 h 364680"/>
              <a:gd name="connsiteX0" fmla="*/ 188197 w 359725"/>
              <a:gd name="connsiteY0" fmla="*/ 12824 h 405840"/>
              <a:gd name="connsiteX1" fmla="*/ 16747 w 359725"/>
              <a:gd name="connsiteY1" fmla="*/ 22349 h 405840"/>
              <a:gd name="connsiteX2" fmla="*/ 45322 w 359725"/>
              <a:gd name="connsiteY2" fmla="*/ 384299 h 405840"/>
              <a:gd name="connsiteX3" fmla="*/ 359647 w 359725"/>
              <a:gd name="connsiteY3" fmla="*/ 374774 h 405840"/>
              <a:gd name="connsiteX0" fmla="*/ 852536 w 852536"/>
              <a:gd name="connsiteY0" fmla="*/ 0 h 545416"/>
              <a:gd name="connsiteX1" fmla="*/ 61961 w 852536"/>
              <a:gd name="connsiteY1" fmla="*/ 161925 h 545416"/>
              <a:gd name="connsiteX2" fmla="*/ 90536 w 852536"/>
              <a:gd name="connsiteY2" fmla="*/ 523875 h 545416"/>
              <a:gd name="connsiteX3" fmla="*/ 404861 w 852536"/>
              <a:gd name="connsiteY3" fmla="*/ 514350 h 545416"/>
              <a:gd name="connsiteX0" fmla="*/ 802571 w 802571"/>
              <a:gd name="connsiteY0" fmla="*/ 0 h 553699"/>
              <a:gd name="connsiteX1" fmla="*/ 88196 w 802571"/>
              <a:gd name="connsiteY1" fmla="*/ 47625 h 553699"/>
              <a:gd name="connsiteX2" fmla="*/ 40571 w 802571"/>
              <a:gd name="connsiteY2" fmla="*/ 523875 h 553699"/>
              <a:gd name="connsiteX3" fmla="*/ 354896 w 802571"/>
              <a:gd name="connsiteY3" fmla="*/ 514350 h 553699"/>
              <a:gd name="connsiteX0" fmla="*/ 832640 w 832640"/>
              <a:gd name="connsiteY0" fmla="*/ 0 h 704850"/>
              <a:gd name="connsiteX1" fmla="*/ 118265 w 832640"/>
              <a:gd name="connsiteY1" fmla="*/ 47625 h 704850"/>
              <a:gd name="connsiteX2" fmla="*/ 70640 w 832640"/>
              <a:gd name="connsiteY2" fmla="*/ 523875 h 704850"/>
              <a:gd name="connsiteX3" fmla="*/ 823115 w 832640"/>
              <a:gd name="connsiteY3" fmla="*/ 704850 h 704850"/>
              <a:gd name="connsiteX0" fmla="*/ 797864 w 797864"/>
              <a:gd name="connsiteY0" fmla="*/ 8330 h 751878"/>
              <a:gd name="connsiteX1" fmla="*/ 83489 w 797864"/>
              <a:gd name="connsiteY1" fmla="*/ 55955 h 751878"/>
              <a:gd name="connsiteX2" fmla="*/ 93014 w 797864"/>
              <a:gd name="connsiteY2" fmla="*/ 703655 h 751878"/>
              <a:gd name="connsiteX3" fmla="*/ 788339 w 797864"/>
              <a:gd name="connsiteY3" fmla="*/ 713180 h 751878"/>
              <a:gd name="connsiteX0" fmla="*/ 813736 w 813736"/>
              <a:gd name="connsiteY0" fmla="*/ 8330 h 713779"/>
              <a:gd name="connsiteX1" fmla="*/ 99361 w 813736"/>
              <a:gd name="connsiteY1" fmla="*/ 55955 h 713779"/>
              <a:gd name="connsiteX2" fmla="*/ 108886 w 813736"/>
              <a:gd name="connsiteY2" fmla="*/ 703655 h 713779"/>
              <a:gd name="connsiteX3" fmla="*/ 804211 w 813736"/>
              <a:gd name="connsiteY3" fmla="*/ 713180 h 713779"/>
              <a:gd name="connsiteX0" fmla="*/ 763775 w 763775"/>
              <a:gd name="connsiteY0" fmla="*/ 8330 h 802529"/>
              <a:gd name="connsiteX1" fmla="*/ 49400 w 763775"/>
              <a:gd name="connsiteY1" fmla="*/ 55955 h 802529"/>
              <a:gd name="connsiteX2" fmla="*/ 58925 w 763775"/>
              <a:gd name="connsiteY2" fmla="*/ 703655 h 802529"/>
              <a:gd name="connsiteX3" fmla="*/ 754250 w 763775"/>
              <a:gd name="connsiteY3" fmla="*/ 713180 h 802529"/>
              <a:gd name="connsiteX0" fmla="*/ 763775 w 763775"/>
              <a:gd name="connsiteY0" fmla="*/ 8330 h 802529"/>
              <a:gd name="connsiteX1" fmla="*/ 49400 w 763775"/>
              <a:gd name="connsiteY1" fmla="*/ 55955 h 802529"/>
              <a:gd name="connsiteX2" fmla="*/ 58925 w 763775"/>
              <a:gd name="connsiteY2" fmla="*/ 703655 h 802529"/>
              <a:gd name="connsiteX3" fmla="*/ 754250 w 763775"/>
              <a:gd name="connsiteY3" fmla="*/ 713180 h 802529"/>
              <a:gd name="connsiteX0" fmla="*/ 817581 w 817581"/>
              <a:gd name="connsiteY0" fmla="*/ 8330 h 713180"/>
              <a:gd name="connsiteX1" fmla="*/ 103206 w 817581"/>
              <a:gd name="connsiteY1" fmla="*/ 55955 h 713180"/>
              <a:gd name="connsiteX2" fmla="*/ 112731 w 817581"/>
              <a:gd name="connsiteY2" fmla="*/ 703655 h 713180"/>
              <a:gd name="connsiteX3" fmla="*/ 808056 w 817581"/>
              <a:gd name="connsiteY3" fmla="*/ 713180 h 713180"/>
              <a:gd name="connsiteX0" fmla="*/ 806521 w 806521"/>
              <a:gd name="connsiteY0" fmla="*/ 8330 h 713180"/>
              <a:gd name="connsiteX1" fmla="*/ 92146 w 806521"/>
              <a:gd name="connsiteY1" fmla="*/ 55955 h 713180"/>
              <a:gd name="connsiteX2" fmla="*/ 101671 w 806521"/>
              <a:gd name="connsiteY2" fmla="*/ 703655 h 713180"/>
              <a:gd name="connsiteX3" fmla="*/ 796996 w 806521"/>
              <a:gd name="connsiteY3" fmla="*/ 713180 h 713180"/>
              <a:gd name="connsiteX0" fmla="*/ 842823 w 842823"/>
              <a:gd name="connsiteY0" fmla="*/ 8330 h 713180"/>
              <a:gd name="connsiteX1" fmla="*/ 128448 w 842823"/>
              <a:gd name="connsiteY1" fmla="*/ 55955 h 713180"/>
              <a:gd name="connsiteX2" fmla="*/ 137973 w 842823"/>
              <a:gd name="connsiteY2" fmla="*/ 703655 h 713180"/>
              <a:gd name="connsiteX3" fmla="*/ 833298 w 842823"/>
              <a:gd name="connsiteY3" fmla="*/ 713180 h 713180"/>
              <a:gd name="connsiteX0" fmla="*/ 766887 w 766887"/>
              <a:gd name="connsiteY0" fmla="*/ 8330 h 781020"/>
              <a:gd name="connsiteX1" fmla="*/ 52512 w 766887"/>
              <a:gd name="connsiteY1" fmla="*/ 55955 h 781020"/>
              <a:gd name="connsiteX2" fmla="*/ 62037 w 766887"/>
              <a:gd name="connsiteY2" fmla="*/ 703655 h 781020"/>
              <a:gd name="connsiteX3" fmla="*/ 757362 w 766887"/>
              <a:gd name="connsiteY3" fmla="*/ 713180 h 781020"/>
              <a:gd name="connsiteX0" fmla="*/ 866918 w 866918"/>
              <a:gd name="connsiteY0" fmla="*/ 8330 h 713180"/>
              <a:gd name="connsiteX1" fmla="*/ 152543 w 866918"/>
              <a:gd name="connsiteY1" fmla="*/ 55955 h 713180"/>
              <a:gd name="connsiteX2" fmla="*/ 162068 w 866918"/>
              <a:gd name="connsiteY2" fmla="*/ 703655 h 713180"/>
              <a:gd name="connsiteX3" fmla="*/ 857393 w 866918"/>
              <a:gd name="connsiteY3" fmla="*/ 713180 h 713180"/>
              <a:gd name="connsiteX0" fmla="*/ 881635 w 881635"/>
              <a:gd name="connsiteY0" fmla="*/ 0 h 704850"/>
              <a:gd name="connsiteX1" fmla="*/ 167260 w 881635"/>
              <a:gd name="connsiteY1" fmla="*/ 47625 h 704850"/>
              <a:gd name="connsiteX2" fmla="*/ 176785 w 881635"/>
              <a:gd name="connsiteY2" fmla="*/ 695325 h 704850"/>
              <a:gd name="connsiteX3" fmla="*/ 872110 w 881635"/>
              <a:gd name="connsiteY3" fmla="*/ 704850 h 704850"/>
              <a:gd name="connsiteX0" fmla="*/ 866919 w 866919"/>
              <a:gd name="connsiteY0" fmla="*/ 26937 h 703212"/>
              <a:gd name="connsiteX1" fmla="*/ 152544 w 866919"/>
              <a:gd name="connsiteY1" fmla="*/ 45987 h 703212"/>
              <a:gd name="connsiteX2" fmla="*/ 162069 w 866919"/>
              <a:gd name="connsiteY2" fmla="*/ 693687 h 703212"/>
              <a:gd name="connsiteX3" fmla="*/ 857394 w 866919"/>
              <a:gd name="connsiteY3" fmla="*/ 703212 h 703212"/>
              <a:gd name="connsiteX0" fmla="*/ 866919 w 866919"/>
              <a:gd name="connsiteY0" fmla="*/ 26937 h 703212"/>
              <a:gd name="connsiteX1" fmla="*/ 152544 w 866919"/>
              <a:gd name="connsiteY1" fmla="*/ 45987 h 703212"/>
              <a:gd name="connsiteX2" fmla="*/ 162069 w 866919"/>
              <a:gd name="connsiteY2" fmla="*/ 693687 h 703212"/>
              <a:gd name="connsiteX3" fmla="*/ 857394 w 866919"/>
              <a:gd name="connsiteY3" fmla="*/ 703212 h 703212"/>
              <a:gd name="connsiteX0" fmla="*/ 866919 w 866919"/>
              <a:gd name="connsiteY0" fmla="*/ 31076 h 707351"/>
              <a:gd name="connsiteX1" fmla="*/ 152544 w 866919"/>
              <a:gd name="connsiteY1" fmla="*/ 50126 h 707351"/>
              <a:gd name="connsiteX2" fmla="*/ 162069 w 866919"/>
              <a:gd name="connsiteY2" fmla="*/ 697826 h 707351"/>
              <a:gd name="connsiteX3" fmla="*/ 857394 w 866919"/>
              <a:gd name="connsiteY3" fmla="*/ 707351 h 707351"/>
              <a:gd name="connsiteX0" fmla="*/ 880612 w 880612"/>
              <a:gd name="connsiteY0" fmla="*/ 0 h 676275"/>
              <a:gd name="connsiteX1" fmla="*/ 166237 w 880612"/>
              <a:gd name="connsiteY1" fmla="*/ 19050 h 676275"/>
              <a:gd name="connsiteX2" fmla="*/ 175762 w 880612"/>
              <a:gd name="connsiteY2" fmla="*/ 666750 h 676275"/>
              <a:gd name="connsiteX3" fmla="*/ 871087 w 880612"/>
              <a:gd name="connsiteY3" fmla="*/ 676275 h 676275"/>
              <a:gd name="connsiteX0" fmla="*/ 880612 w 880612"/>
              <a:gd name="connsiteY0" fmla="*/ 0 h 676275"/>
              <a:gd name="connsiteX1" fmla="*/ 166237 w 880612"/>
              <a:gd name="connsiteY1" fmla="*/ 19050 h 676275"/>
              <a:gd name="connsiteX2" fmla="*/ 175762 w 880612"/>
              <a:gd name="connsiteY2" fmla="*/ 666750 h 676275"/>
              <a:gd name="connsiteX3" fmla="*/ 871087 w 880612"/>
              <a:gd name="connsiteY3" fmla="*/ 676275 h 676275"/>
              <a:gd name="connsiteX0" fmla="*/ 782157 w 782157"/>
              <a:gd name="connsiteY0" fmla="*/ 0 h 676275"/>
              <a:gd name="connsiteX1" fmla="*/ 67782 w 782157"/>
              <a:gd name="connsiteY1" fmla="*/ 19050 h 676275"/>
              <a:gd name="connsiteX2" fmla="*/ 77307 w 782157"/>
              <a:gd name="connsiteY2" fmla="*/ 666750 h 676275"/>
              <a:gd name="connsiteX3" fmla="*/ 772632 w 782157"/>
              <a:gd name="connsiteY3" fmla="*/ 676275 h 676275"/>
              <a:gd name="connsiteX0" fmla="*/ 782157 w 782157"/>
              <a:gd name="connsiteY0" fmla="*/ 0 h 676275"/>
              <a:gd name="connsiteX1" fmla="*/ 67782 w 782157"/>
              <a:gd name="connsiteY1" fmla="*/ 19050 h 676275"/>
              <a:gd name="connsiteX2" fmla="*/ 77307 w 782157"/>
              <a:gd name="connsiteY2" fmla="*/ 666750 h 676275"/>
              <a:gd name="connsiteX3" fmla="*/ 772632 w 782157"/>
              <a:gd name="connsiteY3" fmla="*/ 676275 h 676275"/>
              <a:gd name="connsiteX0" fmla="*/ 714375 w 714375"/>
              <a:gd name="connsiteY0" fmla="*/ 0 h 676275"/>
              <a:gd name="connsiteX1" fmla="*/ 0 w 714375"/>
              <a:gd name="connsiteY1" fmla="*/ 19050 h 676275"/>
              <a:gd name="connsiteX2" fmla="*/ 9525 w 714375"/>
              <a:gd name="connsiteY2" fmla="*/ 666750 h 676275"/>
              <a:gd name="connsiteX3" fmla="*/ 704850 w 714375"/>
              <a:gd name="connsiteY3" fmla="*/ 676275 h 676275"/>
              <a:gd name="connsiteX0" fmla="*/ 714375 w 714375"/>
              <a:gd name="connsiteY0" fmla="*/ 0 h 676275"/>
              <a:gd name="connsiteX1" fmla="*/ 0 w 714375"/>
              <a:gd name="connsiteY1" fmla="*/ 19050 h 676275"/>
              <a:gd name="connsiteX2" fmla="*/ 9525 w 714375"/>
              <a:gd name="connsiteY2" fmla="*/ 666750 h 676275"/>
              <a:gd name="connsiteX3" fmla="*/ 704850 w 714375"/>
              <a:gd name="connsiteY3" fmla="*/ 676275 h 676275"/>
              <a:gd name="connsiteX0" fmla="*/ 704850 w 704850"/>
              <a:gd name="connsiteY0" fmla="*/ 9525 h 657225"/>
              <a:gd name="connsiteX1" fmla="*/ 0 w 704850"/>
              <a:gd name="connsiteY1" fmla="*/ 0 h 657225"/>
              <a:gd name="connsiteX2" fmla="*/ 9525 w 704850"/>
              <a:gd name="connsiteY2" fmla="*/ 647700 h 657225"/>
              <a:gd name="connsiteX3" fmla="*/ 704850 w 704850"/>
              <a:gd name="connsiteY3" fmla="*/ 657225 h 657225"/>
              <a:gd name="connsiteX0" fmla="*/ 704850 w 704850"/>
              <a:gd name="connsiteY0" fmla="*/ 9525 h 657225"/>
              <a:gd name="connsiteX1" fmla="*/ 0 w 704850"/>
              <a:gd name="connsiteY1" fmla="*/ 0 h 657225"/>
              <a:gd name="connsiteX2" fmla="*/ 9525 w 704850"/>
              <a:gd name="connsiteY2" fmla="*/ 647700 h 657225"/>
              <a:gd name="connsiteX3" fmla="*/ 704850 w 704850"/>
              <a:gd name="connsiteY3" fmla="*/ 657225 h 657225"/>
              <a:gd name="connsiteX0" fmla="*/ 695324 w 695324"/>
              <a:gd name="connsiteY0" fmla="*/ 612 h 648312"/>
              <a:gd name="connsiteX1" fmla="*/ 12479 w 695324"/>
              <a:gd name="connsiteY1" fmla="*/ 0 h 648312"/>
              <a:gd name="connsiteX2" fmla="*/ -1 w 695324"/>
              <a:gd name="connsiteY2" fmla="*/ 638787 h 648312"/>
              <a:gd name="connsiteX3" fmla="*/ 695324 w 695324"/>
              <a:gd name="connsiteY3" fmla="*/ 648312 h 648312"/>
              <a:gd name="connsiteX0" fmla="*/ 695324 w 695324"/>
              <a:gd name="connsiteY0" fmla="*/ 612 h 648312"/>
              <a:gd name="connsiteX1" fmla="*/ 12479 w 695324"/>
              <a:gd name="connsiteY1" fmla="*/ 0 h 648312"/>
              <a:gd name="connsiteX2" fmla="*/ -1 w 695324"/>
              <a:gd name="connsiteY2" fmla="*/ 638787 h 648312"/>
              <a:gd name="connsiteX3" fmla="*/ 695324 w 695324"/>
              <a:gd name="connsiteY3" fmla="*/ 648312 h 6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4" h="648312">
                <a:moveTo>
                  <a:pt x="695324" y="612"/>
                </a:moveTo>
                <a:cubicBezTo>
                  <a:pt x="479424" y="612"/>
                  <a:pt x="356420" y="6758"/>
                  <a:pt x="12479" y="0"/>
                </a:cubicBezTo>
                <a:cubicBezTo>
                  <a:pt x="13461" y="263352"/>
                  <a:pt x="6587" y="440212"/>
                  <a:pt x="-1" y="638787"/>
                </a:cubicBezTo>
                <a:cubicBezTo>
                  <a:pt x="288686" y="646862"/>
                  <a:pt x="463549" y="645137"/>
                  <a:pt x="695324" y="648312"/>
                </a:cubicBezTo>
              </a:path>
            </a:pathLst>
          </a:custGeom>
          <a:noFill/>
          <a:ln w="19050"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11" name="矩形 10"/>
          <p:cNvSpPr/>
          <p:nvPr/>
        </p:nvSpPr>
        <p:spPr>
          <a:xfrm>
            <a:off x="1547664" y="276423"/>
            <a:ext cx="7200000" cy="576064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R201</a:t>
            </a:r>
            <a:r>
              <a:rPr lang="zh-TW" altLang="en-US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en-US" altLang="zh-TW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熱輻射、</a:t>
            </a:r>
            <a:r>
              <a:rPr lang="zh-TW" altLang="en-US" sz="2400" b="1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en-US" altLang="zh-TW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氣體定律</a:t>
            </a:r>
            <a:r>
              <a:rPr lang="zh-TW" altLang="en-US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輪流組別</a:t>
            </a:r>
            <a:r>
              <a:rPr lang="en-US" altLang="zh-TW" sz="2400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: </a:t>
            </a:r>
          </a:p>
        </p:txBody>
      </p:sp>
      <p:sp>
        <p:nvSpPr>
          <p:cNvPr id="12" name="矩形 11"/>
          <p:cNvSpPr/>
          <p:nvPr/>
        </p:nvSpPr>
        <p:spPr>
          <a:xfrm>
            <a:off x="1692480" y="5949280"/>
            <a:ext cx="7200000" cy="864096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R201</a:t>
            </a:r>
            <a:r>
              <a:rPr lang="zh-TW" altLang="en-US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後方 </a:t>
            </a:r>
            <a:r>
              <a:rPr lang="zh-TW" altLang="en-US" sz="2400" b="1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400" b="1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zh-TW" altLang="en-US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：僅三套實驗設備，分別使用</a:t>
            </a:r>
            <a:r>
              <a:rPr lang="en-US" altLang="zh-TW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He</a:t>
            </a:r>
            <a:r>
              <a:rPr lang="zh-TW" altLang="en-US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，一般空氣和</a:t>
            </a:r>
            <a:r>
              <a:rPr lang="en-US" altLang="zh-TW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CO2</a:t>
            </a:r>
            <a:r>
              <a:rPr lang="zh-TW" altLang="en-US" sz="2400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作為工作氣體。各組輪流操作。</a:t>
            </a:r>
          </a:p>
        </p:txBody>
      </p:sp>
      <p:sp>
        <p:nvSpPr>
          <p:cNvPr id="13" name="矩形 12"/>
          <p:cNvSpPr/>
          <p:nvPr/>
        </p:nvSpPr>
        <p:spPr>
          <a:xfrm>
            <a:off x="5803570" y="1412776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en-US" altLang="zh-TW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en-US" altLang="zh-TW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zh-TW" altLang="en-US" dirty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組共用一熱水瓶</a:t>
            </a:r>
          </a:p>
        </p:txBody>
      </p:sp>
      <p:sp>
        <p:nvSpPr>
          <p:cNvPr id="14" name="文字方塊 9"/>
          <p:cNvSpPr txBox="1">
            <a:spLocks noChangeArrowheads="1"/>
          </p:cNvSpPr>
          <p:nvPr/>
        </p:nvSpPr>
        <p:spPr bwMode="auto">
          <a:xfrm>
            <a:off x="5354762" y="1916832"/>
            <a:ext cx="37892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＊箭號為實驗</a:t>
            </a:r>
            <a:r>
              <a:rPr kumimoji="0" lang="en-US" altLang="zh-TW" sz="2000" b="1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A/B</a:t>
            </a:r>
            <a:r>
              <a:rPr kumimoji="0" lang="zh-TW" altLang="en-US" sz="2000" b="1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互換組別</a:t>
            </a:r>
            <a:endParaRPr kumimoji="0" lang="en-US" altLang="zh-TW" sz="2000" b="1" dirty="0">
              <a:solidFill>
                <a:srgbClr val="000000"/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266700" indent="-266700" eaLnBrk="1" hangingPunct="1">
              <a:lnSpc>
                <a:spcPct val="150000"/>
              </a:lnSpc>
              <a:defRPr/>
            </a:pPr>
            <a:r>
              <a:rPr kumimoji="0" lang="zh-TW" altLang="en-US" sz="2000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＊</a:t>
            </a:r>
            <a:r>
              <a:rPr kumimoji="0" lang="zh-TW" altLang="en-US" sz="2000" dirty="0">
                <a:solidFill>
                  <a:srgbClr val="FF0000"/>
                </a:solidFill>
                <a:latin typeface="華康竹風體W4" pitchFamily="65" charset="-120"/>
                <a:ea typeface="華康竹風體W4" pitchFamily="65" charset="-120"/>
              </a:rPr>
              <a:t>紅色</a:t>
            </a:r>
            <a:r>
              <a:rPr kumimoji="0" lang="zh-TW" altLang="en-US" sz="2000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為熱水瓶放置位置</a:t>
            </a:r>
            <a:r>
              <a:rPr kumimoji="0" lang="en-US" altLang="zh-TW" sz="2000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, </a:t>
            </a:r>
            <a:r>
              <a:rPr kumimoji="0" lang="zh-TW" altLang="en-US" sz="2000" dirty="0">
                <a:solidFill>
                  <a:srgbClr val="000000"/>
                </a:solidFill>
                <a:latin typeface="華康竹風體W4" pitchFamily="65" charset="-120"/>
                <a:ea typeface="華康竹風體W4" pitchFamily="65" charset="-120"/>
              </a:rPr>
              <a:t>與前桌共用，四組共用一瓶熱水。</a:t>
            </a:r>
            <a:endParaRPr kumimoji="0" lang="en-US" altLang="zh-TW" sz="2000" dirty="0">
              <a:solidFill>
                <a:srgbClr val="000000"/>
              </a:solidFill>
              <a:latin typeface="華康竹風體W4" pitchFamily="65" charset="-120"/>
              <a:ea typeface="華康竹風體W4" pitchFamily="65" charset="-120"/>
            </a:endParaRPr>
          </a:p>
          <a:p>
            <a:pPr marL="266700" indent="-266700" eaLnBrk="1" hangingPunct="1">
              <a:lnSpc>
                <a:spcPct val="150000"/>
              </a:lnSpc>
              <a:defRPr/>
            </a:pPr>
            <a:r>
              <a:rPr kumimoji="0" lang="zh-TW" altLang="en-US" sz="2000" dirty="0">
                <a:latin typeface="華康竹風體W4" pitchFamily="65" charset="-120"/>
                <a:ea typeface="華康竹風體W4" pitchFamily="65" charset="-120"/>
              </a:rPr>
              <a:t>＊務必遵守取水組別，水位過低時加水，避免熱水不足而空燒。</a:t>
            </a:r>
            <a:endParaRPr kumimoji="0" lang="en-US" altLang="zh-TW" sz="2000" dirty="0">
              <a:latin typeface="華康竹風體W4" pitchFamily="65" charset="-120"/>
              <a:ea typeface="華康竹風體W4" pitchFamily="65" charset="-120"/>
            </a:endParaRPr>
          </a:p>
          <a:p>
            <a:pPr marL="266700" indent="-266700" eaLnBrk="1" hangingPunct="1">
              <a:lnSpc>
                <a:spcPct val="150000"/>
              </a:lnSpc>
              <a:defRPr/>
            </a:pPr>
            <a:r>
              <a:rPr kumimoji="0" lang="zh-TW" altLang="en-US" sz="2000" dirty="0">
                <a:latin typeface="華康竹風體W4" pitchFamily="65" charset="-120"/>
                <a:ea typeface="華康竹風體W4" pitchFamily="65" charset="-120"/>
              </a:rPr>
              <a:t>＊當共用組別實驗均完成後，請將水裝滿</a:t>
            </a:r>
            <a:r>
              <a:rPr kumimoji="0" lang="en-US" altLang="zh-TW" sz="2000" dirty="0">
                <a:latin typeface="華康竹風體W4" pitchFamily="65" charset="-120"/>
                <a:ea typeface="華康竹風體W4" pitchFamily="65" charset="-120"/>
              </a:rPr>
              <a:t>(</a:t>
            </a:r>
            <a:r>
              <a:rPr kumimoji="0" lang="zh-TW" altLang="en-US" sz="2000" dirty="0">
                <a:latin typeface="華康竹風體W4" pitchFamily="65" charset="-120"/>
                <a:ea typeface="華康竹風體W4" pitchFamily="65" charset="-120"/>
              </a:rPr>
              <a:t>內膽刻痕處</a:t>
            </a:r>
            <a:r>
              <a:rPr kumimoji="0" lang="en-US" altLang="zh-TW" sz="2000" dirty="0">
                <a:latin typeface="華康竹風體W4" pitchFamily="65" charset="-120"/>
                <a:ea typeface="華康竹風體W4" pitchFamily="65" charset="-120"/>
              </a:rPr>
              <a:t>)</a:t>
            </a:r>
            <a:r>
              <a:rPr kumimoji="0" lang="zh-TW" altLang="en-US" sz="2000" dirty="0">
                <a:latin typeface="華康竹風體W4" pitchFamily="65" charset="-120"/>
                <a:ea typeface="華康竹風體W4" pitchFamily="65" charset="-120"/>
              </a:rPr>
              <a:t>，</a:t>
            </a:r>
            <a:r>
              <a:rPr kumimoji="0" lang="zh-TW" altLang="en-US" sz="2000" b="1" dirty="0">
                <a:latin typeface="華康竹風體W4" pitchFamily="65" charset="-120"/>
                <a:ea typeface="華康竹風體W4" pitchFamily="65" charset="-120"/>
              </a:rPr>
              <a:t>熱水瓶插頭拔除</a:t>
            </a:r>
            <a:r>
              <a:rPr kumimoji="0" lang="zh-TW" altLang="en-US" sz="2000" dirty="0">
                <a:latin typeface="華康竹風體W4" pitchFamily="65" charset="-120"/>
                <a:ea typeface="華康竹風體W4" pitchFamily="65" charset="-120"/>
              </a:rPr>
              <a:t>。</a:t>
            </a:r>
            <a:endParaRPr kumimoji="0" lang="en-US" altLang="zh-TW" sz="2000" b="1" dirty="0">
              <a:solidFill>
                <a:srgbClr val="000000"/>
              </a:solidFill>
              <a:latin typeface="華康竹風體W4" pitchFamily="65" charset="-120"/>
              <a:ea typeface="華康竹風體W4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7150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B2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2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驗證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查理定律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體積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與溫度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的關係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4509120"/>
            <a:ext cx="8712968" cy="14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在熱筒裡加入適量冷水，至少調配出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個溫度。</a:t>
            </a:r>
          </a:p>
          <a:p>
            <a:pPr marL="268288" indent="-268288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zh-TW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注意事項：</a:t>
            </a:r>
            <a:r>
              <a:rPr lang="zh-TW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調配各種溫度時，每次加入少許冷水即可，若不小心水太滿須倒出，可先倒在集水桶裡。</a:t>
            </a:r>
            <a:endParaRPr lang="zh-TW" altLang="zh-TW" sz="24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72522"/>
            <a:ext cx="736157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797" y="1700808"/>
            <a:ext cx="8059090" cy="46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06896" y="53752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B3</a:t>
            </a:r>
            <a:r>
              <a:rPr lang="zh-TW" altLang="en-US" sz="2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：驗證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波以爾定律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壓力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與體積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的關係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1412776"/>
            <a:ext cx="5040560" cy="322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將熱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引擎活塞拉到最高的位置，將壓力感應器接上管路的接口，將另一端的管路夾壓緊。</a:t>
            </a:r>
          </a:p>
          <a:p>
            <a:pPr marL="268288" lvl="0" indent="-268288">
              <a:lnSpc>
                <a:spcPct val="120000"/>
              </a:lnSpc>
              <a:spcBef>
                <a:spcPts val="600"/>
              </a:spcBef>
            </a:pP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利用砝碼將活塞往下壓，記錄不同壓力下相對應的體積</a:t>
            </a:r>
            <a:r>
              <a:rPr lang="en-US" altLang="zh-TW" sz="2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zh-TW" sz="2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砝碼最多加到</a:t>
            </a:r>
            <a:r>
              <a:rPr lang="en-US" altLang="zh-TW" sz="28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200g)</a:t>
            </a:r>
            <a:r>
              <a:rPr lang="zh-TW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 </a:t>
            </a:r>
            <a:endParaRPr lang="en-US" altLang="zh-TW" sz="28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7880" y="2060848"/>
            <a:ext cx="6246120" cy="437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03848" y="0"/>
            <a:ext cx="5940152" cy="174318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實驗步驟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B4</a:t>
            </a:r>
            <a:r>
              <a:rPr lang="zh-TW" altLang="en-US" sz="28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2800" dirty="0"/>
              <a:t>驗證</a:t>
            </a:r>
            <a:r>
              <a:rPr lang="en-US" altLang="zh-TW" sz="2800" dirty="0" smtClean="0"/>
              <a:t>Combined gas law</a:t>
            </a:r>
            <a:br>
              <a:rPr lang="en-US" altLang="zh-TW" sz="2800" dirty="0" smtClean="0"/>
            </a:br>
            <a:r>
              <a:rPr lang="en-US" altLang="zh-TW" sz="2800" dirty="0" smtClean="0"/>
              <a:t>(</a:t>
            </a:r>
            <a:r>
              <a:rPr lang="zh-TW" altLang="en-US" sz="2800" dirty="0" smtClean="0"/>
              <a:t>壓力</a:t>
            </a:r>
            <a:r>
              <a:rPr lang="en-US" altLang="zh-TW" sz="2800" dirty="0" smtClean="0"/>
              <a:t>P</a:t>
            </a:r>
            <a:r>
              <a:rPr lang="zh-TW" altLang="en-US" sz="2800" dirty="0" smtClean="0"/>
              <a:t>與溫度</a:t>
            </a:r>
            <a:r>
              <a:rPr lang="en-US" altLang="zh-TW" sz="2800" dirty="0" smtClean="0"/>
              <a:t>T</a:t>
            </a:r>
            <a:r>
              <a:rPr lang="zh-TW" altLang="en-US" sz="2800" dirty="0" smtClean="0"/>
              <a:t>的關係</a:t>
            </a:r>
            <a:r>
              <a:rPr lang="en-US" altLang="zh-TW" sz="2800" dirty="0" smtClean="0"/>
              <a:t>)</a:t>
            </a:r>
            <a:endParaRPr lang="zh-TW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1340768"/>
            <a:ext cx="4464496" cy="371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將氣瓶接上壓力感應器，放入熱筒裡，在熱筒裡加入適量冷水，至少調配出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5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種溫度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記錄相對應的壓力。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注意事項：</a:t>
            </a: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zh-TW" sz="2400" b="1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實驗完畢後務必將集水桶的水倒入水槽，桌子擦乾並擰乾抹布，將抹布披在桌子上。</a:t>
            </a:r>
            <a:endParaRPr lang="zh-TW" altLang="zh-TW" sz="2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91264" cy="5301208"/>
              </a:xfrm>
            </p:spPr>
            <p:txBody>
              <a:bodyPr>
                <a:normAutofit/>
              </a:bodyPr>
              <a:lstStyle/>
              <a:p>
                <a:pPr marL="625475" lvl="0" indent="-515938">
                  <a:lnSpc>
                    <a:spcPct val="130000"/>
                  </a:lnSpc>
                  <a:buNone/>
                </a:pPr>
                <a:r>
                  <a:rPr lang="zh-TW" altLang="en-US" b="1" dirty="0" smtClean="0"/>
                  <a:t>一、</a:t>
                </a:r>
                <a:r>
                  <a:rPr lang="zh-TW" altLang="zh-TW" b="1" dirty="0" smtClean="0"/>
                  <a:t>實驗目的</a:t>
                </a:r>
                <a:r>
                  <a:rPr lang="zh-TW" altLang="en-US" b="1" dirty="0" smtClean="0"/>
                  <a:t>：</a:t>
                </a:r>
                <a:endParaRPr lang="en-US" altLang="zh-TW" b="1" dirty="0" smtClean="0"/>
              </a:p>
              <a:p>
                <a:pPr marL="717550" lvl="0" indent="0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:r>
                  <a:rPr lang="zh-TW" altLang="zh-TW" dirty="0" smtClean="0"/>
                  <a:t>探討</a:t>
                </a:r>
                <a:r>
                  <a:rPr lang="zh-TW" altLang="zh-TW" dirty="0"/>
                  <a:t>氣體在絕熱過程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zh-TW" altLang="zh-TW" dirty="0" smtClean="0"/>
                  <a:t>下，氣體</a:t>
                </a:r>
                <a:r>
                  <a:rPr lang="zh-TW" altLang="zh-TW" dirty="0"/>
                  <a:t>壓力 </a:t>
                </a:r>
                <a:r>
                  <a:rPr lang="en-US" altLang="zh-TW" i="1" dirty="0"/>
                  <a:t>P </a:t>
                </a:r>
                <a:r>
                  <a:rPr lang="zh-TW" altLang="zh-TW" dirty="0"/>
                  <a:t>與體積 </a:t>
                </a:r>
                <a:r>
                  <a:rPr lang="en-US" altLang="zh-TW" i="1" dirty="0"/>
                  <a:t>V </a:t>
                </a:r>
                <a:r>
                  <a:rPr lang="zh-TW" altLang="zh-TW" dirty="0"/>
                  <a:t>的關係為 </a:t>
                </a:r>
                <a:endParaRPr lang="en-US" altLang="zh-TW" dirty="0" smtClean="0"/>
              </a:p>
              <a:p>
                <a:pPr marL="717550" lvl="0" indent="0" algn="ctr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zh-TW">
                        <a:latin typeface="Cambria Math" panose="02040503050406030204" pitchFamily="18" charset="0"/>
                      </a:rPr>
                      <m:t>常數</m:t>
                    </m:r>
                  </m:oMath>
                </a14:m>
                <a:r>
                  <a:rPr lang="zh-TW" altLang="zh-TW" dirty="0" smtClean="0"/>
                  <a:t>，</a:t>
                </a:r>
                <a:r>
                  <a:rPr lang="zh-TW" altLang="en-US" dirty="0" smtClean="0"/>
                  <a:t> </a:t>
                </a:r>
                <a:r>
                  <a:rPr lang="zh-TW" altLang="zh-TW" dirty="0" smtClean="0"/>
                  <a:t>其中 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type m:val="lin"/>
                        <m:ctrlPr>
                          <a:rPr lang="zh-TW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zh-TW" altLang="zh-TW" dirty="0"/>
                  <a:t>，</a:t>
                </a:r>
                <a:endParaRPr lang="en-US" altLang="zh-TW" dirty="0" smtClean="0"/>
              </a:p>
              <a:p>
                <a:pPr marL="717550" lvl="0" indent="0">
                  <a:lnSpc>
                    <a:spcPct val="13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zh-TW" altLang="zh-TW" dirty="0" smtClean="0"/>
                  <a:t>和</a:t>
                </a:r>
                <a:r>
                  <a:rPr lang="zh-TW" altLang="en-US" dirty="0" smtClean="0"/>
                  <a:t>氣</a:t>
                </a:r>
                <a:r>
                  <a:rPr lang="zh-TW" altLang="en-US" dirty="0"/>
                  <a:t>體</a:t>
                </a:r>
                <a:r>
                  <a:rPr lang="zh-TW" altLang="en-US" dirty="0" smtClean="0"/>
                  <a:t>分子之結構的自由度及</a:t>
                </a:r>
                <a:r>
                  <a:rPr lang="zh-TW" altLang="zh-TW" dirty="0" smtClean="0"/>
                  <a:t>絕熱</a:t>
                </a:r>
                <a:r>
                  <a:rPr lang="zh-TW" altLang="zh-TW" dirty="0"/>
                  <a:t>過程關係</a:t>
                </a:r>
                <a:r>
                  <a:rPr lang="zh-TW" altLang="zh-TW" dirty="0" smtClean="0"/>
                  <a:t>密切</a:t>
                </a:r>
                <a:r>
                  <a:rPr lang="zh-TW" altLang="en-US" dirty="0"/>
                  <a:t>，</a:t>
                </a:r>
                <a:r>
                  <a:rPr lang="zh-TW" altLang="zh-TW" dirty="0" smtClean="0"/>
                  <a:t>是</a:t>
                </a:r>
                <a:r>
                  <a:rPr lang="zh-TW" altLang="zh-TW" dirty="0"/>
                  <a:t>氣體動力學上一個很重要的係數</a:t>
                </a:r>
                <a:r>
                  <a:rPr lang="zh-TW" altLang="zh-TW" dirty="0" smtClean="0"/>
                  <a:t>。</a:t>
                </a:r>
                <a:endParaRPr lang="zh-TW" altLang="zh-TW" dirty="0"/>
              </a:p>
            </p:txBody>
          </p:sp>
        </mc:Choice>
        <mc:Fallback xmlns=""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91264" cy="5301208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408712" cy="114300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zh-TW" altLang="en-US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：氣體之比熱</a:t>
            </a:r>
            <a:r>
              <a:rPr lang="zh-TW" altLang="en-US" sz="32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 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值測定</a:t>
            </a: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en-US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zh-TW" altLang="en-US" sz="32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 </a:t>
            </a:r>
            <a:r>
              <a:rPr lang="en-US" altLang="zh-TW" sz="3200" i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= </a:t>
            </a:r>
            <a:r>
              <a:rPr lang="en-US" altLang="zh-TW" sz="3200" i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3200" i="1" baseline="-25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p</a:t>
            </a:r>
            <a:r>
              <a:rPr lang="en-US" altLang="zh-TW" sz="32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/</a:t>
            </a:r>
            <a:r>
              <a:rPr lang="en-US" altLang="zh-TW" sz="3200" i="1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C</a:t>
            </a:r>
            <a:r>
              <a:rPr lang="en-US" altLang="zh-TW" sz="3200" i="1" baseline="-25000" dirty="0" err="1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v</a:t>
            </a:r>
            <a:r>
              <a:rPr lang="zh-TW" altLang="en-US" sz="32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 </a:t>
            </a:r>
            <a:r>
              <a:rPr lang="zh-TW" altLang="en-US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 </a:t>
            </a:r>
            <a: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value)</a:t>
            </a:r>
            <a:endParaRPr lang="en-US" altLang="zh-TW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794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836712"/>
            <a:ext cx="8640960" cy="6021288"/>
          </a:xfrm>
        </p:spPr>
        <p:txBody>
          <a:bodyPr>
            <a:normAutofit fontScale="77500" lnSpcReduction="20000"/>
          </a:bodyPr>
          <a:lstStyle/>
          <a:p>
            <a:pPr marL="109728" lvl="0" indent="0">
              <a:lnSpc>
                <a:spcPct val="140000"/>
              </a:lnSpc>
              <a:spcBef>
                <a:spcPts val="20"/>
              </a:spcBef>
              <a:buNone/>
            </a:pPr>
            <a:r>
              <a:rPr lang="zh-TW" altLang="en-US" sz="3600" b="1" dirty="0" smtClean="0">
                <a:solidFill>
                  <a:srgbClr val="0000CC"/>
                </a:solidFill>
              </a:rPr>
              <a:t>二、</a:t>
            </a:r>
            <a:r>
              <a:rPr lang="zh-TW" altLang="zh-TW" sz="3600" b="1" dirty="0" smtClean="0">
                <a:solidFill>
                  <a:srgbClr val="0000CC"/>
                </a:solidFill>
              </a:rPr>
              <a:t>實驗原理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：</a:t>
            </a:r>
            <a:endParaRPr lang="zh-TW" altLang="zh-TW" sz="3600" dirty="0">
              <a:solidFill>
                <a:srgbClr val="0000CC"/>
              </a:solidFill>
            </a:endParaRPr>
          </a:p>
          <a:p>
            <a:pPr>
              <a:lnSpc>
                <a:spcPct val="140000"/>
              </a:lnSpc>
              <a:spcBef>
                <a:spcPts val="20"/>
              </a:spcBef>
            </a:pPr>
            <a:r>
              <a:rPr lang="zh-TW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</a:t>
            </a:r>
            <a:r>
              <a:rPr lang="zh-TW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溫下，定</a:t>
            </a:r>
            <a:r>
              <a:rPr lang="zh-TW" alt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量的</a:t>
            </a:r>
            <a:r>
              <a:rPr lang="zh-TW" altLang="zh-TW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理想氣體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壓力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和體積 </a:t>
            </a:r>
            <a:r>
              <a:rPr lang="en-US" altLang="zh-TW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TW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乘積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為定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值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40000"/>
              </a:lnSpc>
              <a:spcBef>
                <a:spcPts val="20"/>
              </a:spcBef>
              <a:buNone/>
            </a:pPr>
            <a:r>
              <a:rPr lang="en-US" altLang="zh-TW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altLang="zh-TW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nRT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zh-TW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定值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  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此稱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波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義耳</a:t>
            </a: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363538" indent="-254000">
              <a:lnSpc>
                <a:spcPct val="140000"/>
              </a:lnSpc>
              <a:spcBef>
                <a:spcPts val="20"/>
              </a:spcBef>
              <a:buNone/>
            </a:pPr>
            <a:r>
              <a:rPr lang="zh-TW" altLang="en-US" sz="3100" b="1" dirty="0" smtClean="0">
                <a:sym typeface="Wingdings"/>
              </a:rPr>
              <a:t></a:t>
            </a:r>
            <a:r>
              <a:rPr lang="zh-TW" altLang="zh-TW" dirty="0" smtClean="0"/>
              <a:t>但</a:t>
            </a:r>
            <a:r>
              <a:rPr lang="zh-TW" altLang="zh-TW" b="1" dirty="0" smtClean="0"/>
              <a:t>氣體不是良好的熱導體</a:t>
            </a:r>
            <a:r>
              <a:rPr lang="zh-TW" altLang="zh-TW" dirty="0" smtClean="0"/>
              <a:t>，需要</a:t>
            </a:r>
            <a:r>
              <a:rPr lang="zh-TW" altLang="en-US" dirty="0" smtClean="0"/>
              <a:t>足夠的</a:t>
            </a:r>
            <a:r>
              <a:rPr lang="zh-TW" altLang="zh-TW" dirty="0" smtClean="0"/>
              <a:t>時間</a:t>
            </a:r>
            <a:r>
              <a:rPr lang="zh-TW" altLang="en-US" dirty="0" smtClean="0"/>
              <a:t>才能達到溫度</a:t>
            </a:r>
            <a:r>
              <a:rPr lang="zh-TW" altLang="zh-TW" dirty="0" smtClean="0"/>
              <a:t>熱平衡。</a:t>
            </a:r>
            <a:endParaRPr lang="en-US" altLang="zh-TW" dirty="0" smtClean="0"/>
          </a:p>
          <a:p>
            <a:pPr>
              <a:lnSpc>
                <a:spcPct val="140000"/>
              </a:lnSpc>
              <a:spcBef>
                <a:spcPts val="20"/>
              </a:spcBef>
              <a:buNone/>
            </a:pPr>
            <a:r>
              <a:rPr lang="zh-TW" altLang="en-US" dirty="0" smtClean="0">
                <a:sym typeface="Wingdings"/>
              </a:rPr>
              <a:t></a:t>
            </a:r>
            <a:r>
              <a:rPr lang="zh-TW" altLang="en-US" dirty="0" smtClean="0"/>
              <a:t>故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當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和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改變過快時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如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音波的傳導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，氣體各部分之間可能來不及交換熱量，因此，實際發生的過程不可能是等溫變化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甚至可能是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應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當作</a:t>
            </a:r>
            <a:r>
              <a:rPr lang="zh-TW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絕熱</a:t>
            </a:r>
            <a:r>
              <a:rPr lang="zh-TW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過程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(adiabatic process)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絕熱過程和等溫過程的不同處在於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620713" indent="-258763">
              <a:lnSpc>
                <a:spcPct val="140000"/>
              </a:lnSpc>
              <a:spcBef>
                <a:spcPts val="20"/>
              </a:spcBef>
              <a:buSzPct val="100000"/>
              <a:buFont typeface="+mj-lt"/>
              <a:buAutoNum type="arabicPeriod"/>
            </a:pP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絕熱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過程中，氣體如果被壓縮，外界對它所作的功全部變為氣體的內能，因此氣體的壓力和溫度同時升高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620713" indent="-258763">
              <a:lnSpc>
                <a:spcPct val="140000"/>
              </a:lnSpc>
              <a:spcBef>
                <a:spcPts val="20"/>
              </a:spcBef>
              <a:buSzPct val="100000"/>
              <a:buFont typeface="+mj-lt"/>
              <a:buAutoNum type="arabicPeriod"/>
            </a:pP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但若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氣體膨脹，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氣體也會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對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外界作功而消耗內能，因此氣體的壓力和溫度同時降低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3048000" indent="-2684463">
              <a:lnSpc>
                <a:spcPct val="140000"/>
              </a:lnSpc>
              <a:spcBef>
                <a:spcPts val="20"/>
              </a:spcBef>
              <a:buNone/>
            </a:pP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由此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可知：在絕熱過程中， </a:t>
            </a:r>
            <a:r>
              <a:rPr lang="en-US" altLang="zh-TW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zh-TW" altLang="zh-TW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隨 </a:t>
            </a:r>
            <a:r>
              <a:rPr lang="en-US" altLang="zh-TW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zh-TW" altLang="zh-TW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的變化率必定較等溫</a:t>
            </a:r>
            <a:r>
              <a:rPr lang="zh-TW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過程明顯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，即</a:t>
            </a:r>
            <a:r>
              <a:rPr lang="zh-TW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altLang="zh-TW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–V </a:t>
            </a:r>
            <a:r>
              <a:rPr lang="zh-TW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曲線必定較陡峭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33456" cy="79208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zh-TW" altLang="en-US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zh-TW" altLang="en-US" sz="32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：氣體之比熱</a:t>
            </a:r>
            <a:r>
              <a:rPr lang="zh-TW" altLang="en-US" sz="3200" i="1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 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Symbol"/>
              </a:rPr>
              <a:t>值測定</a:t>
            </a:r>
            <a:endParaRPr lang="en-US" altLang="zh-TW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286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105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156780" y="3140968"/>
            <a:ext cx="29872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028384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Adiabatic Processes for an Ideal Gas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28688"/>
            <a:ext cx="8462714" cy="5596656"/>
          </a:xfrm>
        </p:spPr>
        <p:txBody>
          <a:bodyPr>
            <a:noAutofit/>
          </a:bodyPr>
          <a:lstStyle/>
          <a:p>
            <a:pPr marL="357188" indent="-357188" eaLnBrk="1" hangingPunct="1">
              <a:spcBef>
                <a:spcPts val="600"/>
              </a:spcBef>
              <a:defRPr/>
            </a:pP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 adiabatic process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no energy is transferred by heat between a system and its surroundings.</a:t>
            </a:r>
          </a:p>
          <a:p>
            <a:pPr marL="357188" indent="-357188" eaLnBrk="1" hangingPunct="1">
              <a:spcBef>
                <a:spcPts val="600"/>
              </a:spcBef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All three variables in the ideal gas law 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can change during an adiabatic process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7188" indent="-357188" eaLnBrk="1" hangingPunct="1">
              <a:spcBef>
                <a:spcPts val="600"/>
              </a:spcBef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Assume an ideal gas is in an equilibrium state </a:t>
            </a:r>
          </a:p>
          <a:p>
            <a:pPr marL="357188" indent="-357188" eaLnBrk="1" hangingPunct="1">
              <a:spcBef>
                <a:spcPts val="600"/>
              </a:spcBef>
              <a:buFont typeface="Wingdings" pitchFamily="2" charset="2"/>
              <a:buNone/>
              <a:tabLst>
                <a:tab pos="8334375" algn="l"/>
              </a:tabLst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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 still valid.</a:t>
            </a:r>
          </a:p>
          <a:p>
            <a:pPr marL="357188" indent="-357188" eaLnBrk="1" hangingPunct="1">
              <a:spcBef>
                <a:spcPts val="600"/>
              </a:spcBef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relation of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an ideal </a:t>
            </a:r>
          </a:p>
          <a:p>
            <a:pPr marL="357188" indent="6350" eaLnBrk="1" hangingPunct="1">
              <a:spcBef>
                <a:spcPts val="600"/>
              </a:spcBef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gas at any time during an adiabatic process: </a:t>
            </a:r>
          </a:p>
          <a:p>
            <a:pPr marL="357188" indent="627063" eaLnBrk="1" hangingPunct="1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PV</a:t>
            </a:r>
            <a:r>
              <a:rPr lang="en-US" altLang="zh-TW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constant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7188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where 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TW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is assumed to </a:t>
            </a:r>
          </a:p>
          <a:p>
            <a:pPr marL="357188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 constant during the process.</a:t>
            </a:r>
          </a:p>
        </p:txBody>
      </p:sp>
      <p:sp>
        <p:nvSpPr>
          <p:cNvPr id="921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217BEE-9281-4B9F-A538-F801449E7477}" type="slidenum">
              <a:rPr lang="en-US" altLang="zh-TW" smtClean="0"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5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Section  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6" descr="2105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425216" y="1988840"/>
            <a:ext cx="3718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Adiabatic Process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6552728" cy="4654773"/>
          </a:xfrm>
        </p:spPr>
        <p:txBody>
          <a:bodyPr>
            <a:noAutofit/>
          </a:bodyPr>
          <a:lstStyle/>
          <a:p>
            <a:pPr marL="363538" indent="0" eaLnBrk="1" hangingPunct="1">
              <a:lnSpc>
                <a:spcPct val="120000"/>
              </a:lnSpc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 adiabatic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expansion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an ideal gas.</a:t>
            </a:r>
          </a:p>
          <a:p>
            <a:pPr marL="363538" indent="-363538" eaLnBrk="1" hangingPunct="1">
              <a:lnSpc>
                <a:spcPct val="120000"/>
              </a:lnSpc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temperature of the gas decreases</a:t>
            </a:r>
          </a:p>
          <a:p>
            <a:pPr marL="620713" lvl="1" indent="903288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b="1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Equations of state of this process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="1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b="1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="1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b="1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altLang="zh-TW" sz="28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–1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constant</a:t>
            </a:r>
          </a:p>
          <a:p>
            <a:pPr marL="1163638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altLang="zh-TW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40B292-D501-40B2-811E-9D76964B4646}" type="slidenum">
              <a:rPr lang="en-US" altLang="zh-TW" smtClean="0"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1308" y="188640"/>
            <a:ext cx="725514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Agreement with Experiment, cont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D933C4-CF18-4923-97E9-533A8A7EBB50}" type="slidenum">
              <a:rPr lang="en-US" altLang="zh-TW" smtClean="0">
                <a:latin typeface="Arial" charset="0"/>
              </a:rPr>
              <a:pPr/>
              <a:t>27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t>Section  21.4</a:t>
            </a:r>
          </a:p>
        </p:txBody>
      </p:sp>
      <p:pic>
        <p:nvPicPr>
          <p:cNvPr id="99333" name="Picture 5" descr="2107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9750" y="933450"/>
            <a:ext cx="76327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C25FF9-4AFD-4673-96AA-3A80298D265B}" type="slidenum">
              <a:rPr lang="en-US" altLang="zh-TW" smtClean="0">
                <a:latin typeface="Arial" charset="0"/>
              </a:rPr>
              <a:pPr/>
              <a:t>28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1268" name="標題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Example 21.3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內容版面配置區 2"/>
          <p:cNvSpPr>
            <a:spLocks noGrp="1"/>
          </p:cNvSpPr>
          <p:nvPr>
            <p:ph idx="1"/>
          </p:nvPr>
        </p:nvSpPr>
        <p:spPr>
          <a:xfrm>
            <a:off x="755650" y="981075"/>
            <a:ext cx="7920038" cy="2231901"/>
          </a:xfrm>
        </p:spPr>
        <p:txBody>
          <a:bodyPr>
            <a:normAutofit fontScale="77500" lnSpcReduction="20000"/>
          </a:bodyPr>
          <a:lstStyle/>
          <a:p>
            <a:pPr marL="363538" indent="-363538" eaLnBrk="1" hangingPunct="1">
              <a:lnSpc>
                <a:spcPct val="130000"/>
              </a:lnSpc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Q: Air at 20.0</a:t>
            </a:r>
            <a:r>
              <a:rPr lang="en-US" altLang="zh-TW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 in the cylinder of a diesel engine is compressed from an initial pressure of 1.00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atm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volume of 800.0 cm</a:t>
            </a:r>
            <a:r>
              <a:rPr lang="en-US" altLang="zh-TW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to a volume of 60.0 cm</a:t>
            </a:r>
            <a:r>
              <a:rPr lang="en-US" altLang="zh-TW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Assume air behaves as an ideal gas with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zh-TW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1.40 and the compression is adiabatic. Find the final pressure and temperature of the air.</a:t>
            </a:r>
          </a:p>
          <a:p>
            <a:pPr marL="0" indent="0" eaLnBrk="1" hangingPunct="1"/>
            <a:r>
              <a:rPr lang="en-US" altLang="zh-TW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  <a:endParaRPr lang="zh-TW" altLang="zh-TW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051720" y="3068960"/>
          <a:ext cx="6602412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6603840" imgH="3377880" progId="">
                  <p:embed/>
                </p:oleObj>
              </mc:Choice>
              <mc:Fallback>
                <p:oleObj name="Equation" r:id="rId3" imgW="6603840" imgH="3377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068960"/>
                        <a:ext cx="6602412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6264696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Equipartition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Energy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5041900" cy="4824413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With complex molecules, other contributions to internal energy must be taken into account.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possible energy is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translational motion of the center of mass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center of mass can translate in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x, y,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directions.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gives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three degrees of freedom for translational motion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421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B5C7E6-112C-4C34-88C4-463FB90BCF35}" type="slidenum">
              <a:rPr lang="en-US" altLang="zh-TW" smtClean="0">
                <a:latin typeface="Arial" charset="0"/>
              </a:rPr>
              <a:pPr/>
              <a:t>29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4213" name="TextBox 6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Section  21.4</a:t>
            </a:r>
          </a:p>
        </p:txBody>
      </p:sp>
      <p:pic>
        <p:nvPicPr>
          <p:cNvPr id="94214" name="Picture 6" descr="2106a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292725" y="1341438"/>
            <a:ext cx="3565525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2204865"/>
            <a:ext cx="8568952" cy="3888432"/>
          </a:xfrm>
        </p:spPr>
        <p:txBody>
          <a:bodyPr>
            <a:normAutofit/>
          </a:bodyPr>
          <a:lstStyle/>
          <a:p>
            <a:pPr marL="452438" lvl="0" indent="-452438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en-US" sz="32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觀察熱輻射現象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物體表面材質、顏色、粗糙度和熱源溫度對熱輻射的影響。</a:t>
            </a: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452438" indent="-452438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zh-TW" altLang="en-US" sz="32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驗證點熱源平方反比定律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：熱輻射強度與距離的關係。</a:t>
            </a:r>
            <a:endParaRPr lang="en-US" altLang="zh-TW" sz="32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452438" indent="-452438">
              <a:lnSpc>
                <a:spcPct val="120000"/>
              </a:lnSpc>
              <a:buSzPct val="100000"/>
              <a:buFont typeface="+mj-lt"/>
              <a:buAutoNum type="arabicPeriod" startAt="3"/>
            </a:pPr>
            <a:r>
              <a:rPr lang="zh-TW" altLang="en-US" sz="32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驗證史蒂芬</a:t>
            </a:r>
            <a:r>
              <a:rPr lang="en-US" altLang="zh-TW" sz="32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en-US" sz="32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波茲曼定律</a:t>
            </a: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：熱輻射強度與溫度的關係。</a:t>
            </a:r>
            <a:endParaRPr lang="zh-TW" altLang="en-US" sz="32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190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1800"/>
              </a:spcBef>
            </a:pPr>
            <a:r>
              <a:rPr lang="zh-TW" altLang="en-US" sz="5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</a:t>
            </a:r>
            <a:r>
              <a:rPr lang="en-US" altLang="zh-TW" sz="5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zh-TW" altLang="en-US" sz="5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：熱輻射</a:t>
            </a:r>
            <a:r>
              <a:rPr lang="en-US" altLang="zh-TW" sz="5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/>
            </a:r>
            <a:br>
              <a:rPr lang="en-US" altLang="zh-TW" sz="53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</a:br>
            <a:r>
              <a:rPr lang="zh-TW" altLang="en-US" sz="3600" dirty="0">
                <a:effectLst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一、</a:t>
            </a:r>
            <a:r>
              <a:rPr lang="zh-TW" altLang="en-US" sz="3600" dirty="0" smtClean="0">
                <a:effectLst/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實驗目的</a:t>
            </a:r>
            <a:endParaRPr lang="zh-TW" altLang="en-US" sz="3600" dirty="0">
              <a:effectLst/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2550"/>
            <a:ext cx="7775575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4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Equipartition of Energy, 2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968875" cy="4897437"/>
          </a:xfrm>
        </p:spPr>
        <p:txBody>
          <a:bodyPr>
            <a:normAutofit lnSpcReduction="10000"/>
          </a:bodyPr>
          <a:lstStyle/>
          <a:p>
            <a:pPr marL="269875" indent="-269875" eaLnBrk="1" hangingPunct="1">
              <a:lnSpc>
                <a:spcPct val="110000"/>
              </a:lnSpc>
              <a:buClrTx/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Rotational motion about the various axes also contributes.</a:t>
            </a:r>
          </a:p>
          <a:p>
            <a:pPr marL="446088" lvl="1" eaLnBrk="1" hangingPunct="1">
              <a:lnSpc>
                <a:spcPct val="110000"/>
              </a:lnSpc>
              <a:buClrTx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Neglect the rotation around the </a:t>
            </a:r>
            <a:r>
              <a:rPr lang="en-US" altLang="zh-TW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axis since it is negligible compared to the </a:t>
            </a:r>
            <a:r>
              <a:rPr lang="en-US" altLang="zh-TW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axes.</a:t>
            </a:r>
          </a:p>
          <a:p>
            <a:pPr marL="446088" lvl="1" eaLnBrk="1" hangingPunct="1">
              <a:lnSpc>
                <a:spcPct val="110000"/>
              </a:lnSpc>
              <a:buClrTx/>
              <a:defRPr/>
            </a:pP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Ideally, if the two atoms can be modeled as particles, </a:t>
            </a:r>
            <a:r>
              <a:rPr lang="en-US" altLang="zh-TW" sz="28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i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is zero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9875" indent="-269875" eaLnBrk="1" hangingPunct="1">
              <a:lnSpc>
                <a:spcPct val="110000"/>
              </a:lnSpc>
              <a:buClrTx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Rotational motion contributes two degrees of freedom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52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3ED287-B732-4287-A87E-1CD1020E3DF0}" type="slidenum">
              <a:rPr lang="en-US" altLang="zh-TW" smtClean="0">
                <a:latin typeface="Arial" charset="0"/>
              </a:rPr>
              <a:pPr/>
              <a:t>30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5237" name="TextBox 7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Section  21.4</a:t>
            </a:r>
          </a:p>
        </p:txBody>
      </p:sp>
      <p:pic>
        <p:nvPicPr>
          <p:cNvPr id="95238" name="Picture 6" descr="2106b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64088" y="1052736"/>
            <a:ext cx="3575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Equipartition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Energy, 3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392613" cy="4438650"/>
          </a:xfrm>
        </p:spPr>
        <p:txBody>
          <a:bodyPr/>
          <a:lstStyle/>
          <a:p>
            <a:pPr marL="269875" indent="-269875" eaLnBrk="1" hangingPunct="1">
              <a:lnSpc>
                <a:spcPct val="110000"/>
              </a:lnSpc>
              <a:spcBef>
                <a:spcPts val="600"/>
              </a:spcBef>
              <a:buClrTx/>
              <a:buFont typeface="Wingdings" pitchFamily="2" charset="2"/>
              <a:buChar char="l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molecule can also vibrate.</a:t>
            </a:r>
          </a:p>
          <a:p>
            <a:pPr marL="269875" indent="-269875" eaLnBrk="1" hangingPunct="1">
              <a:lnSpc>
                <a:spcPct val="110000"/>
              </a:lnSpc>
              <a:spcBef>
                <a:spcPts val="600"/>
              </a:spcBef>
              <a:buClrTx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kinetic energy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potential energy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associated with the vibrations.</a:t>
            </a:r>
          </a:p>
          <a:p>
            <a:pPr marL="268288" indent="-268288" eaLnBrk="1" hangingPunct="1">
              <a:lnSpc>
                <a:spcPct val="110000"/>
              </a:lnSpc>
              <a:spcBef>
                <a:spcPts val="600"/>
              </a:spcBef>
              <a:buClrTx/>
              <a:buNone/>
              <a:tabLst>
                <a:tab pos="268288" algn="l"/>
              </a:tabLst>
              <a:defRPr/>
            </a:pP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mode adds two more degrees of freedom.</a:t>
            </a:r>
          </a:p>
        </p:txBody>
      </p:sp>
      <p:sp>
        <p:nvSpPr>
          <p:cNvPr id="9626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86AA87-C6FB-4487-B8E5-03EB78C7C303}" type="slidenum">
              <a:rPr lang="en-US" altLang="zh-TW" smtClean="0"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1" name="TextBox 7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Section  21.4</a:t>
            </a:r>
          </a:p>
        </p:txBody>
      </p:sp>
      <p:pic>
        <p:nvPicPr>
          <p:cNvPr id="96262" name="Picture 6" descr="2106c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87900" y="1125538"/>
            <a:ext cx="4056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336704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Equipartition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of Energy, 4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908720"/>
            <a:ext cx="8858250" cy="3430513"/>
          </a:xfrm>
        </p:spPr>
        <p:txBody>
          <a:bodyPr>
            <a:normAutofit/>
          </a:bodyPr>
          <a:lstStyle/>
          <a:p>
            <a:pPr marL="357188" indent="-357188" eaLnBrk="1" hangingPunct="1">
              <a:spcBef>
                <a:spcPts val="1200"/>
              </a:spcBef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Taking into account the degrees of freedom from just the </a:t>
            </a:r>
            <a:r>
              <a:rPr lang="en-US" altLang="zh-TW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translation and rotation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contributions.</a:t>
            </a:r>
          </a:p>
          <a:p>
            <a:pPr lvl="1" indent="979488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="1" baseline="-25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altLang="zh-TW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5/2 </a:t>
            </a:r>
            <a:r>
              <a:rPr lang="en-US" altLang="zh-TW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nRT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indent="979488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5/2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lvl="1" indent="979488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b="1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7/2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lvl="1" indent="979488"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7/5 = 1.40</a:t>
            </a:r>
            <a:endParaRPr lang="en-US" altLang="zh-TW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99522-D21E-4AD2-957A-85BEF1C203EC}" type="slidenum">
              <a:rPr lang="en-US" altLang="zh-TW" smtClean="0"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en-US" altLang="zh-TW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5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Section  21.4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51520" y="4221088"/>
            <a:ext cx="871378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8288" indent="-268288">
              <a:spcBef>
                <a:spcPts val="600"/>
              </a:spcBef>
              <a:buFont typeface="Wingdings" pitchFamily="2" charset="2"/>
              <a:buChar char="l"/>
              <a:defRPr/>
            </a:pPr>
            <a:r>
              <a:rPr lang="en-US" altLang="zh-TW" sz="2800" b="0" kern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However, the </a:t>
            </a:r>
            <a:r>
              <a:rPr lang="en-US" altLang="zh-TW" sz="2800" b="0" kern="0" dirty="0" err="1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vibrational</a:t>
            </a:r>
            <a:r>
              <a:rPr lang="en-US" altLang="zh-TW" sz="2800" b="0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motion </a:t>
            </a:r>
            <a:r>
              <a:rPr lang="en-US" altLang="zh-TW" sz="2800" b="0" kern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adds two more degrees of freedom .</a:t>
            </a:r>
          </a:p>
          <a:p>
            <a:pPr marL="452438" lvl="1" indent="-223838" algn="ctr">
              <a:spcBef>
                <a:spcPts val="600"/>
              </a:spcBef>
              <a:defRPr/>
            </a:pPr>
            <a:r>
              <a:rPr lang="en-US" altLang="zh-TW" sz="2800" b="1" i="1" kern="0" dirty="0" err="1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E</a:t>
            </a:r>
            <a:r>
              <a:rPr lang="en-US" altLang="zh-TW" sz="2800" b="1" kern="0" baseline="-25000" dirty="0" err="1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int</a:t>
            </a:r>
            <a:r>
              <a:rPr lang="en-US" altLang="zh-TW" sz="2800" b="1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= 7/2 </a:t>
            </a:r>
            <a:r>
              <a:rPr lang="en-US" altLang="zh-TW" sz="2800" b="1" i="1" kern="0" dirty="0" err="1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nRT</a:t>
            </a:r>
            <a:r>
              <a:rPr lang="en-US" altLang="zh-TW" sz="2800" b="1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zh-TW" sz="2800" b="1" kern="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&amp;  </a:t>
            </a:r>
            <a:r>
              <a:rPr lang="en-US" altLang="zh-TW" sz="2800" b="1" i="1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</a:t>
            </a:r>
            <a:r>
              <a:rPr lang="en-US" altLang="zh-TW" sz="2800" b="1" i="1" kern="0" baseline="-2500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</a:t>
            </a:r>
            <a:r>
              <a:rPr lang="en-US" altLang="zh-TW" sz="2800" b="1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= 7/2 </a:t>
            </a:r>
            <a:r>
              <a:rPr lang="en-US" altLang="zh-TW" sz="2800" b="1" i="1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 </a:t>
            </a:r>
            <a:r>
              <a:rPr lang="en-US" altLang="zh-TW" sz="2800" b="1" i="1" kern="0" dirty="0" smtClean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Wingdings"/>
              </a:rPr>
              <a:t>  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en-US" altLang="zh-TW" sz="2800" b="1" i="1" dirty="0" smtClean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</a:t>
            </a:r>
            <a:r>
              <a:rPr lang="en-US" altLang="zh-TW" sz="2800" b="1" i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= </a:t>
            </a:r>
            <a:r>
              <a:rPr lang="en-US" altLang="zh-TW" sz="2800" b="1" dirty="0">
                <a:solidFill>
                  <a:srgbClr val="0000CC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9/7</a:t>
            </a:r>
            <a:endParaRPr lang="en-US" altLang="zh-TW" sz="2800" b="1" kern="0" dirty="0">
              <a:solidFill>
                <a:srgbClr val="0000CC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marL="452438" lvl="1" indent="531813">
              <a:spcBef>
                <a:spcPts val="1200"/>
              </a:spcBef>
              <a:defRPr/>
            </a:pPr>
            <a:r>
              <a:rPr lang="en-US" altLang="zh-TW" sz="2800" b="0" kern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  <a:sym typeface="Wingdings"/>
              </a:rPr>
              <a:t></a:t>
            </a:r>
            <a:r>
              <a:rPr lang="en-US" altLang="zh-TW" sz="2800" b="0" kern="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This </a:t>
            </a:r>
            <a:r>
              <a:rPr lang="en-US" altLang="zh-TW" sz="2800" b="0" kern="0" dirty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is inconsistent with experimental results.</a:t>
            </a:r>
          </a:p>
          <a:p>
            <a:pPr>
              <a:spcBef>
                <a:spcPts val="600"/>
              </a:spcBef>
              <a:defRPr/>
            </a:pPr>
            <a:endParaRPr lang="zh-TW" altLang="en-US" sz="2800" b="0" kern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7984" y="2276872"/>
            <a:ext cx="43195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800" b="0" kern="0" dirty="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Be in good agreement with data for </a:t>
            </a:r>
            <a:r>
              <a:rPr lang="en-US" altLang="zh-TW" sz="2800" b="0" kern="0" dirty="0">
                <a:solidFill>
                  <a:srgbClr val="0000CC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diatomic molecules</a:t>
            </a:r>
            <a:endParaRPr lang="zh-TW" altLang="en-US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192688" cy="98759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Molar Specific Heat: </a:t>
            </a:r>
            <a:b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Agreement with Experiment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712522" cy="4680520"/>
          </a:xfrm>
        </p:spPr>
        <p:txBody>
          <a:bodyPr>
            <a:normAutofit fontScale="92500" lnSpcReduction="20000"/>
          </a:bodyPr>
          <a:lstStyle/>
          <a:p>
            <a:pPr marL="354013" indent="-354013" eaLnBrk="1" hangingPunct="1">
              <a:spcBef>
                <a:spcPts val="600"/>
              </a:spcBef>
              <a:defRPr/>
            </a:pPr>
            <a:r>
              <a:rPr lang="en-US" altLang="zh-TW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Molar specific heat is a function of temperature </a:t>
            </a:r>
            <a:r>
              <a:rPr lang="en-US" altLang="zh-TW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3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42925" indent="-542925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(1)	At low temperatures: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a diatomic gas acts like a monatomic gas. 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3000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3/2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marL="542925" indent="-542925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(2) At about room temperature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: the value increases to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3000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5/2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- Be consistent with adding rotational energy but not </a:t>
            </a:r>
            <a:r>
              <a:rPr lang="en-US" altLang="zh-TW" sz="30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energy.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(3) At high temperatures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: the value increases to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3000" i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= 7/2 </a:t>
            </a:r>
            <a:r>
              <a:rPr lang="en-US" altLang="zh-TW" sz="30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This includes </a:t>
            </a:r>
            <a:r>
              <a:rPr lang="en-US" altLang="zh-TW" sz="3000" dirty="0" err="1" smtClean="0">
                <a:latin typeface="Times New Roman" pitchFamily="18" charset="0"/>
                <a:cs typeface="Times New Roman" pitchFamily="18" charset="0"/>
              </a:rPr>
              <a:t>vibrational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energy as well as rotational and translational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495CB-9F67-4F99-9E03-03E349E8165F}" type="slidenum">
              <a:rPr lang="en-US" altLang="zh-TW" smtClean="0">
                <a:latin typeface="Arial" charset="0"/>
              </a:rPr>
              <a:pPr/>
              <a:t>33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 type="title"/>
          </p:nvPr>
        </p:nvSpPr>
        <p:spPr>
          <a:xfrm>
            <a:off x="1421308" y="188640"/>
            <a:ext cx="7255148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Agreement with Experiment, cont</a:t>
            </a:r>
          </a:p>
        </p:txBody>
      </p:sp>
      <p:sp>
        <p:nvSpPr>
          <p:cNvPr id="993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D933C4-CF18-4923-97E9-533A8A7EBB50}" type="slidenum">
              <a:rPr lang="en-US" altLang="zh-TW" smtClean="0">
                <a:latin typeface="Arial" charset="0"/>
              </a:rPr>
              <a:pPr/>
              <a:t>34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99332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t>Section  21.4</a:t>
            </a:r>
          </a:p>
        </p:txBody>
      </p:sp>
      <p:pic>
        <p:nvPicPr>
          <p:cNvPr id="99333" name="Picture 5" descr="2107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9750" y="933450"/>
            <a:ext cx="76327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76672"/>
            <a:ext cx="5544616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Complex Molecules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539551" y="1556792"/>
            <a:ext cx="8318655" cy="4438650"/>
          </a:xfrm>
        </p:spPr>
        <p:txBody>
          <a:bodyPr>
            <a:normAutofit/>
          </a:bodyPr>
          <a:lstStyle/>
          <a:p>
            <a:pPr marL="363538" indent="-363538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molecules with more than two atoms, the vibrations are more complex.</a:t>
            </a:r>
          </a:p>
          <a:p>
            <a:pPr marL="363538" indent="-363538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number of degrees of freedom is larger.</a:t>
            </a:r>
          </a:p>
          <a:p>
            <a:pPr marL="363538" indent="-363538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more degrees of freedom available to a molecule, the more “ways” there are to store energy.</a:t>
            </a:r>
          </a:p>
          <a:p>
            <a:pPr lvl="1" eaLnBrk="1" hangingPunct="1">
              <a:spcBef>
                <a:spcPts val="600"/>
              </a:spcBef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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results in a higher molar specific heat.</a:t>
            </a:r>
          </a:p>
        </p:txBody>
      </p:sp>
      <p:sp>
        <p:nvSpPr>
          <p:cNvPr id="10035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A32E88-81BB-47B4-BC4A-777121072AC7}" type="slidenum">
              <a:rPr lang="en-US" altLang="zh-TW" smtClean="0">
                <a:latin typeface="Arial" charset="0"/>
              </a:rPr>
              <a:pPr/>
              <a:t>35</a:t>
            </a:fld>
            <a:endParaRPr lang="en-US" altLang="zh-TW" smtClean="0">
              <a:latin typeface="Arial" charset="0"/>
            </a:endParaRPr>
          </a:p>
        </p:txBody>
      </p:sp>
      <p:sp>
        <p:nvSpPr>
          <p:cNvPr id="100357" name="TextBox 5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TW" sz="1200" b="0">
                <a:solidFill>
                  <a:schemeClr val="tx1"/>
                </a:solidFill>
                <a:ea typeface="MS PGothic" pitchFamily="34" charset="-128"/>
              </a:rPr>
              <a:t>Section  21.4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空氣</a:t>
            </a:r>
            <a:r>
              <a:rPr lang="zh-TW" altLang="en-US" dirty="0" smtClean="0">
                <a:latin typeface="Symbol" pitchFamily="18" charset="2"/>
              </a:rPr>
              <a:t> </a:t>
            </a:r>
            <a:r>
              <a:rPr lang="en-US" altLang="zh-TW" dirty="0" smtClean="0">
                <a:latin typeface="Symbol" pitchFamily="18" charset="2"/>
              </a:rPr>
              <a:t>g</a:t>
            </a:r>
            <a:r>
              <a:rPr lang="zh-TW" altLang="en-US" dirty="0" smtClean="0">
                <a:latin typeface="Symbol" pitchFamily="18" charset="2"/>
              </a:rPr>
              <a:t>值實驗</a:t>
            </a:r>
            <a:r>
              <a:rPr lang="en-US" altLang="zh-TW" dirty="0" smtClean="0">
                <a:latin typeface="Symbol" pitchFamily="18" charset="2"/>
              </a:rPr>
              <a:t/>
            </a:r>
            <a:br>
              <a:rPr lang="en-US" altLang="zh-TW" dirty="0" smtClean="0">
                <a:latin typeface="Symbol" pitchFamily="18" charset="2"/>
              </a:rPr>
            </a:br>
            <a:r>
              <a:rPr lang="en-US" altLang="zh-TW" dirty="0" smtClean="0">
                <a:latin typeface="Symbol" pitchFamily="18" charset="2"/>
              </a:rPr>
              <a:t>(</a:t>
            </a:r>
            <a:r>
              <a:rPr lang="zh-TW" altLang="en-US" dirty="0" smtClean="0">
                <a:latin typeface="Symbol" pitchFamily="18" charset="2"/>
              </a:rPr>
              <a:t>絕熱實驗</a:t>
            </a:r>
            <a:r>
              <a:rPr lang="en-US" altLang="zh-TW" dirty="0" smtClean="0">
                <a:latin typeface="Symbol" pitchFamily="18" charset="2"/>
              </a:rPr>
              <a:t>)</a:t>
            </a:r>
            <a:endParaRPr lang="zh-TW" altLang="en-US" dirty="0">
              <a:latin typeface="Symbol" pitchFamily="18" charset="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3400" y="3764632"/>
            <a:ext cx="7854696" cy="1752600"/>
          </a:xfrm>
        </p:spPr>
        <p:txBody>
          <a:bodyPr/>
          <a:lstStyle/>
          <a:p>
            <a:r>
              <a:rPr lang="en-US" altLang="zh-TW" dirty="0" smtClean="0"/>
              <a:t>---</a:t>
            </a:r>
            <a:r>
              <a:rPr lang="en-US" altLang="zh-TW" dirty="0" err="1" smtClean="0"/>
              <a:t>Verner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68344" y="6093296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201312_</a:t>
            </a:r>
            <a:r>
              <a:rPr lang="zh-TW" altLang="en-US" dirty="0" smtClean="0"/>
              <a:t>瑜</a:t>
            </a:r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77472" cy="92471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實驗器材</a:t>
            </a:r>
            <a:endParaRPr lang="zh-TW" altLang="en-US" dirty="0"/>
          </a:p>
        </p:txBody>
      </p:sp>
      <p:pic>
        <p:nvPicPr>
          <p:cNvPr id="4" name="圖片 3" descr="空氣r值實驗_02.JPG"/>
          <p:cNvPicPr>
            <a:picLocks noChangeAspect="1"/>
          </p:cNvPicPr>
          <p:nvPr/>
        </p:nvPicPr>
        <p:blipFill>
          <a:blip r:embed="rId2" cstate="print"/>
          <a:srcRect l="6658"/>
          <a:stretch>
            <a:fillRect/>
          </a:stretch>
        </p:blipFill>
        <p:spPr>
          <a:xfrm>
            <a:off x="107504" y="2492896"/>
            <a:ext cx="5047492" cy="38101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4E98"/>
              </a:clrFrom>
              <a:clrTo>
                <a:srgbClr val="004E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9747" y="4135271"/>
            <a:ext cx="1440160" cy="159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39552" y="1700808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dirty="0" smtClean="0"/>
              <a:t>氣體絕熱測量儀</a:t>
            </a:r>
            <a:endParaRPr lang="en-US" altLang="zh-TW" sz="32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7261715" y="3271175"/>
            <a:ext cx="19254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err="1" smtClean="0"/>
              <a:t>Loggerpro</a:t>
            </a:r>
            <a:endParaRPr lang="en-US" altLang="zh-TW" sz="2800" b="1" dirty="0" smtClean="0"/>
          </a:p>
          <a:p>
            <a:pPr algn="ctr"/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軟體</a:t>
            </a:r>
            <a:r>
              <a:rPr lang="en-US" altLang="zh-TW" sz="2800" b="1" dirty="0" smtClean="0"/>
              <a:t>)</a:t>
            </a:r>
            <a:endParaRPr lang="zh-TW" altLang="en-US" sz="2800" b="1" dirty="0" smtClean="0"/>
          </a:p>
        </p:txBody>
      </p:sp>
      <p:pic>
        <p:nvPicPr>
          <p:cNvPr id="11" name="圖片 10" descr="LabQuestMin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21088"/>
            <a:ext cx="1224136" cy="146122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542026" y="2780928"/>
            <a:ext cx="27079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err="1" smtClean="0"/>
              <a:t>LabQuest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mini</a:t>
            </a:r>
          </a:p>
          <a:p>
            <a:pPr algn="ctr"/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數據處理盒</a:t>
            </a:r>
            <a:r>
              <a:rPr lang="en-US" altLang="zh-TW" sz="2800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儀器設定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525760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將各感應器信號與軟體連接</a:t>
            </a:r>
            <a:endParaRPr lang="zh-TW" altLang="en-US" dirty="0"/>
          </a:p>
        </p:txBody>
      </p:sp>
      <p:pic>
        <p:nvPicPr>
          <p:cNvPr id="8" name="內容版面配置區 7" descr="ScreenHunter_001.bmp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6764" t="28866" r="26519" b="28682"/>
          <a:stretch>
            <a:fillRect/>
          </a:stretch>
        </p:blipFill>
        <p:spPr>
          <a:xfrm>
            <a:off x="1259632" y="2132856"/>
            <a:ext cx="6552728" cy="4620513"/>
          </a:xfrm>
        </p:spPr>
      </p:pic>
      <p:sp>
        <p:nvSpPr>
          <p:cNvPr id="7" name="文字方塊 6"/>
          <p:cNvSpPr txBox="1"/>
          <p:nvPr/>
        </p:nvSpPr>
        <p:spPr>
          <a:xfrm>
            <a:off x="395536" y="1124744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TW" altLang="en-US" sz="2400" b="1" dirty="0">
                <a:solidFill>
                  <a:schemeClr val="tx2"/>
                </a:solidFill>
              </a:rPr>
              <a:t>將絕熱量測儀與</a:t>
            </a:r>
            <a:r>
              <a:rPr lang="en-US" altLang="zh-TW" sz="2400" b="1" dirty="0" err="1">
                <a:solidFill>
                  <a:schemeClr val="tx2"/>
                </a:solidFill>
              </a:rPr>
              <a:t>LabQuest</a:t>
            </a:r>
            <a:r>
              <a:rPr lang="zh-TW" altLang="en-US" sz="2400" b="1" dirty="0">
                <a:solidFill>
                  <a:schemeClr val="tx2"/>
                </a:solidFill>
              </a:rPr>
              <a:t> 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mini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連接後與</a:t>
            </a:r>
            <a:r>
              <a:rPr lang="zh-TW" altLang="en-US" sz="2400" b="1" dirty="0">
                <a:solidFill>
                  <a:schemeClr val="tx2"/>
                </a:solidFill>
              </a:rPr>
              <a:t>電腦</a:t>
            </a:r>
            <a:r>
              <a:rPr lang="zh-TW" altLang="en-US" sz="2400" b="1" dirty="0" smtClean="0">
                <a:solidFill>
                  <a:schemeClr val="tx2"/>
                </a:solidFill>
              </a:rPr>
              <a:t>連接。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331640" y="4149080"/>
            <a:ext cx="122413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364088" y="4845792"/>
            <a:ext cx="936104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ScreenHunter_004.bmp"/>
          <p:cNvPicPr>
            <a:picLocks noChangeAspect="1"/>
          </p:cNvPicPr>
          <p:nvPr/>
        </p:nvPicPr>
        <p:blipFill>
          <a:blip r:embed="rId2" cstate="print"/>
          <a:srcRect r="59572" b="77950"/>
          <a:stretch>
            <a:fillRect/>
          </a:stretch>
        </p:blipFill>
        <p:spPr>
          <a:xfrm>
            <a:off x="499442" y="2050216"/>
            <a:ext cx="7960990" cy="33843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軟體設定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185360"/>
            <a:ext cx="4680520" cy="525760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將游標移至紅框處校正感應器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11410" y="3202344"/>
            <a:ext cx="8568952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661248"/>
          </a:xfrm>
        </p:spPr>
        <p:txBody>
          <a:bodyPr>
            <a:normAutofit/>
          </a:bodyPr>
          <a:lstStyle/>
          <a:p>
            <a:pPr marL="268288" indent="-268288">
              <a:lnSpc>
                <a:spcPct val="120000"/>
              </a:lnSpc>
            </a:pPr>
            <a:r>
              <a:rPr lang="zh-TW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史蒂芬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</a:t>
            </a:r>
            <a:r>
              <a:rPr lang="zh-TW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波茲曼輻射定律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(Stefan-Boltzmann Radiation Law)</a:t>
            </a:r>
          </a:p>
          <a:p>
            <a:pPr marL="720725" lvl="0" indent="-365125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zh-TW" dirty="0" smtClean="0"/>
              <a:t>何謂史蒂芬</a:t>
            </a:r>
            <a:r>
              <a:rPr lang="en-US" altLang="zh-TW" dirty="0" smtClean="0"/>
              <a:t>-</a:t>
            </a:r>
            <a:r>
              <a:rPr lang="zh-TW" altLang="zh-TW" dirty="0" smtClean="0"/>
              <a:t>波茲曼輻射定律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720725" lvl="0" indent="-365125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en-US" dirty="0"/>
              <a:t>此定律的</a:t>
            </a:r>
            <a:r>
              <a:rPr lang="zh-TW" altLang="en-US" dirty="0" smtClean="0"/>
              <a:t>適用範圍？</a:t>
            </a:r>
            <a:endParaRPr lang="en-US" altLang="zh-TW" dirty="0" smtClean="0"/>
          </a:p>
          <a:p>
            <a:pPr marL="720725" lvl="0" indent="-365125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zh-TW" dirty="0" smtClean="0"/>
              <a:t>一般</a:t>
            </a:r>
            <a:r>
              <a:rPr lang="zh-TW" altLang="zh-TW" dirty="0"/>
              <a:t>室溫</a:t>
            </a:r>
            <a:r>
              <a:rPr lang="zh-TW" altLang="zh-TW" dirty="0" smtClean="0"/>
              <a:t>環境</a:t>
            </a:r>
            <a:r>
              <a:rPr lang="zh-TW" altLang="en-US" dirty="0" smtClean="0"/>
              <a:t>內</a:t>
            </a:r>
            <a:r>
              <a:rPr lang="zh-TW" altLang="zh-TW" dirty="0" smtClean="0"/>
              <a:t>的</a:t>
            </a:r>
            <a:r>
              <a:rPr lang="zh-TW" altLang="en-US" dirty="0" smtClean="0"/>
              <a:t>該</a:t>
            </a:r>
            <a:r>
              <a:rPr lang="zh-TW" altLang="zh-TW" dirty="0" smtClean="0"/>
              <a:t>輻射</a:t>
            </a:r>
            <a:r>
              <a:rPr lang="zh-TW" altLang="zh-TW" dirty="0"/>
              <a:t>定律的主要</a:t>
            </a:r>
            <a:r>
              <a:rPr lang="zh-TW" altLang="zh-TW" dirty="0" smtClean="0"/>
              <a:t>公式</a:t>
            </a:r>
            <a:r>
              <a:rPr lang="zh-TW" altLang="en-US" dirty="0" smtClean="0"/>
              <a:t>為何？</a:t>
            </a:r>
            <a:endParaRPr lang="zh-TW" altLang="zh-TW" dirty="0"/>
          </a:p>
          <a:p>
            <a:pPr marL="268288" indent="-268288">
              <a:lnSpc>
                <a:spcPct val="120000"/>
              </a:lnSpc>
              <a:spcBef>
                <a:spcPts val="1200"/>
              </a:spcBef>
            </a:pPr>
            <a:r>
              <a:rPr lang="zh-TW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物體</a:t>
            </a:r>
            <a:r>
              <a:rPr lang="zh-TW" altLang="en-US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性質</a:t>
            </a:r>
            <a:r>
              <a:rPr lang="zh-TW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和環境溫度對熱輻射的影響</a:t>
            </a: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720725" lvl="0" indent="-365125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zh-TW" dirty="0" smtClean="0"/>
              <a:t>預測</a:t>
            </a:r>
            <a:r>
              <a:rPr lang="zh-TW" altLang="zh-TW" dirty="0"/>
              <a:t>物體表面材質、顏色、粗糙度</a:t>
            </a:r>
            <a:r>
              <a:rPr lang="en-US" altLang="zh-TW" dirty="0"/>
              <a:t>(roughness)</a:t>
            </a:r>
            <a:r>
              <a:rPr lang="zh-TW" altLang="zh-TW" dirty="0" smtClean="0"/>
              <a:t>和</a:t>
            </a:r>
            <a:endParaRPr lang="en-US" altLang="zh-TW" dirty="0" smtClean="0"/>
          </a:p>
          <a:p>
            <a:pPr marL="720725" lvl="0" indent="-365125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zh-TW" altLang="zh-TW" dirty="0" smtClean="0"/>
              <a:t>環境</a:t>
            </a:r>
            <a:r>
              <a:rPr lang="zh-TW" altLang="zh-TW" dirty="0"/>
              <a:t>溫度對熱輻射的影響</a:t>
            </a:r>
          </a:p>
          <a:p>
            <a:pPr marL="109728" indent="0">
              <a:lnSpc>
                <a:spcPct val="120000"/>
              </a:lnSpc>
              <a:buClr>
                <a:srgbClr val="002060"/>
              </a:buClr>
              <a:buNone/>
            </a:pPr>
            <a:endParaRPr lang="en-US" altLang="zh-TW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854968"/>
          </a:xfrm>
        </p:spPr>
        <p:txBody>
          <a:bodyPr>
            <a:no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三、實驗前之預備知識</a:t>
            </a:r>
            <a:r>
              <a:rPr lang="en-US" altLang="zh-TW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--</a:t>
            </a:r>
            <a:r>
              <a:rPr lang="zh-TW" altLang="zh-TW" sz="3600" dirty="0" smtClean="0"/>
              <a:t>預報問題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creenHunter_005.bmp"/>
          <p:cNvPicPr>
            <a:picLocks noChangeAspect="1"/>
          </p:cNvPicPr>
          <p:nvPr/>
        </p:nvPicPr>
        <p:blipFill>
          <a:blip r:embed="rId2" cstate="print"/>
          <a:srcRect l="20328" r="41921" b="44068"/>
          <a:stretch>
            <a:fillRect/>
          </a:stretch>
        </p:blipFill>
        <p:spPr>
          <a:xfrm>
            <a:off x="179512" y="2060848"/>
            <a:ext cx="3080084" cy="24482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軟體設定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057248" y="2535720"/>
            <a:ext cx="576064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55576" y="2420888"/>
            <a:ext cx="418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8" name="圖片 7" descr="ScreenHunter_006.bmp"/>
          <p:cNvPicPr>
            <a:picLocks noChangeAspect="1"/>
          </p:cNvPicPr>
          <p:nvPr/>
        </p:nvPicPr>
        <p:blipFill>
          <a:blip r:embed="rId3" cstate="print"/>
          <a:srcRect l="19636" t="7200" r="42074" b="20801"/>
          <a:stretch>
            <a:fillRect/>
          </a:stretch>
        </p:blipFill>
        <p:spPr>
          <a:xfrm>
            <a:off x="1547664" y="3785347"/>
            <a:ext cx="2952328" cy="302802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2699792" y="4119896"/>
            <a:ext cx="576064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453703" y="3636313"/>
            <a:ext cx="7232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1.2.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13" name="圖片 12" descr="ScreenHunter_00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0194" y="2060848"/>
            <a:ext cx="4953806" cy="3312367"/>
          </a:xfrm>
          <a:prstGeom prst="rect">
            <a:avLst/>
          </a:prstGeom>
        </p:spPr>
      </p:pic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7632848" cy="525760"/>
          </a:xfrm>
        </p:spPr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校正壓力感應器</a:t>
            </a:r>
            <a:r>
              <a:rPr lang="en-US" altLang="zh-TW" dirty="0" smtClean="0"/>
              <a:t>: </a:t>
            </a:r>
            <a:r>
              <a:rPr lang="zh-TW" altLang="en-US" dirty="0" smtClean="0"/>
              <a:t>電壓與壓力換算方程式如下</a:t>
            </a:r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2627784" y="6525344"/>
            <a:ext cx="792088" cy="3326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5364088" y="2348880"/>
            <a:ext cx="57606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7596336" y="5085184"/>
            <a:ext cx="792088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051720" y="6273225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1.1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301808" y="1772816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1.3.</a:t>
            </a:r>
            <a:endParaRPr lang="zh-TW" altLang="en-US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4509120"/>
            <a:ext cx="742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1.4.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788024" y="3717032"/>
            <a:ext cx="3752800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creenHunter_005.bmp"/>
          <p:cNvPicPr>
            <a:picLocks noChangeAspect="1"/>
          </p:cNvPicPr>
          <p:nvPr/>
        </p:nvPicPr>
        <p:blipFill>
          <a:blip r:embed="rId2" cstate="print"/>
          <a:srcRect l="20328" r="41921" b="44068"/>
          <a:stretch>
            <a:fillRect/>
          </a:stretch>
        </p:blipFill>
        <p:spPr>
          <a:xfrm>
            <a:off x="179511" y="2276872"/>
            <a:ext cx="2989493" cy="2376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軟體設定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115616" y="4005064"/>
            <a:ext cx="4320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55576" y="3645024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748464" cy="1317848"/>
          </a:xfrm>
        </p:spPr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體積感應器免校正</a:t>
            </a:r>
            <a:r>
              <a:rPr lang="en-US" altLang="zh-TW" dirty="0" smtClean="0"/>
              <a:t>:</a:t>
            </a:r>
            <a:r>
              <a:rPr lang="zh-TW" altLang="en-US" dirty="0" smtClean="0"/>
              <a:t>直接讀取電壓值 </a:t>
            </a:r>
            <a:r>
              <a:rPr lang="en-US" altLang="zh-TW" dirty="0" smtClean="0"/>
              <a:t>(</a:t>
            </a:r>
            <a:r>
              <a:rPr lang="zh-TW" altLang="en-US" dirty="0" smtClean="0"/>
              <a:t>於表單內依高度與電壓的關係換算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校正溫度感應器</a:t>
            </a:r>
            <a:r>
              <a:rPr lang="en-US" altLang="zh-TW" dirty="0" smtClean="0"/>
              <a:t>: </a:t>
            </a:r>
            <a:r>
              <a:rPr lang="zh-TW" altLang="en-US" dirty="0" smtClean="0"/>
              <a:t>電壓與溫度依單點校正</a:t>
            </a:r>
            <a:endParaRPr lang="zh-TW" altLang="en-US" dirty="0"/>
          </a:p>
        </p:txBody>
      </p:sp>
      <p:pic>
        <p:nvPicPr>
          <p:cNvPr id="22" name="圖片 21" descr="ScreenHunter_008.bmp"/>
          <p:cNvPicPr>
            <a:picLocks noChangeAspect="1"/>
          </p:cNvPicPr>
          <p:nvPr/>
        </p:nvPicPr>
        <p:blipFill>
          <a:blip r:embed="rId3" cstate="print"/>
          <a:srcRect l="19954" t="7687" r="44185" b="15963"/>
          <a:stretch>
            <a:fillRect/>
          </a:stretch>
        </p:blipFill>
        <p:spPr>
          <a:xfrm>
            <a:off x="1835696" y="3789040"/>
            <a:ext cx="3168352" cy="306896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1" name="圓角矩形 10"/>
          <p:cNvSpPr/>
          <p:nvPr/>
        </p:nvSpPr>
        <p:spPr>
          <a:xfrm>
            <a:off x="2987824" y="5186376"/>
            <a:ext cx="936104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483768" y="4672592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3.2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059832" y="6453336"/>
            <a:ext cx="792088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349253" y="6165304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3.1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25" name="圖片 24" descr="ScreenHunter_00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204864"/>
            <a:ext cx="4572000" cy="3081328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7524328" y="3160018"/>
            <a:ext cx="936104" cy="225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6864660" y="2924944"/>
            <a:ext cx="80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3.4.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4788024" y="3140968"/>
            <a:ext cx="1296144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4499992" y="2348880"/>
            <a:ext cx="638547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3.3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220072" y="2488704"/>
            <a:ext cx="576064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4139952" y="2936557"/>
            <a:ext cx="57606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3.5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23" name="圖片 22" descr="ScreenHunter_010.bmp"/>
          <p:cNvPicPr>
            <a:picLocks noChangeAspect="1"/>
          </p:cNvPicPr>
          <p:nvPr/>
        </p:nvPicPr>
        <p:blipFill>
          <a:blip r:embed="rId5" cstate="print"/>
          <a:srcRect t="56698"/>
          <a:stretch>
            <a:fillRect/>
          </a:stretch>
        </p:blipFill>
        <p:spPr>
          <a:xfrm>
            <a:off x="4572000" y="3933056"/>
            <a:ext cx="4572000" cy="1340768"/>
          </a:xfrm>
          <a:prstGeom prst="rect">
            <a:avLst/>
          </a:prstGeom>
        </p:spPr>
      </p:pic>
      <p:sp>
        <p:nvSpPr>
          <p:cNvPr id="28" name="圓角矩形 27"/>
          <p:cNvSpPr/>
          <p:nvPr/>
        </p:nvSpPr>
        <p:spPr>
          <a:xfrm>
            <a:off x="4716016" y="4293096"/>
            <a:ext cx="1296144" cy="2160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6084168" y="3933056"/>
            <a:ext cx="3059832" cy="9848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3.6</a:t>
            </a:r>
            <a:r>
              <a:rPr lang="zh-TW" altLang="en-US" sz="3200" dirty="0" smtClean="0">
                <a:solidFill>
                  <a:srgbClr val="FF0000"/>
                </a:solidFill>
              </a:rPr>
              <a:t> 填上現在溫度 </a:t>
            </a:r>
            <a:r>
              <a:rPr lang="en-US" altLang="zh-TW" sz="3200" dirty="0" smtClean="0">
                <a:solidFill>
                  <a:srgbClr val="FF0000"/>
                </a:solidFill>
              </a:rPr>
              <a:t>(K)</a:t>
            </a:r>
            <a:r>
              <a:rPr lang="zh-TW" altLang="en-US" sz="3200" dirty="0" smtClean="0">
                <a:solidFill>
                  <a:srgbClr val="FF0000"/>
                </a:solidFill>
              </a:rPr>
              <a:t>，按</a:t>
            </a:r>
            <a:r>
              <a:rPr lang="zh-TW" altLang="en-US" sz="3200" b="1" dirty="0" smtClean="0"/>
              <a:t>保留</a:t>
            </a:r>
            <a:endParaRPr lang="zh-TW" altLang="en-US" sz="3200" b="1" dirty="0"/>
          </a:p>
        </p:txBody>
      </p:sp>
      <p:sp>
        <p:nvSpPr>
          <p:cNvPr id="30" name="圓角矩形 29"/>
          <p:cNvSpPr/>
          <p:nvPr/>
        </p:nvSpPr>
        <p:spPr>
          <a:xfrm>
            <a:off x="7548712" y="4979035"/>
            <a:ext cx="936104" cy="225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6876257" y="4788441"/>
            <a:ext cx="79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3.7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4834631" y="4581128"/>
            <a:ext cx="648072" cy="2253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軟體設定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6120680" cy="1800200"/>
          </a:xfrm>
        </p:spPr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確認溫度，壓力讀值正確 </a:t>
            </a:r>
            <a:endParaRPr lang="en-US" altLang="zh-TW" dirty="0" smtClean="0"/>
          </a:p>
          <a:p>
            <a:pPr marL="266700" indent="-266700"/>
            <a:r>
              <a:rPr lang="en-US" altLang="zh-TW" dirty="0" smtClean="0"/>
              <a:t>5.</a:t>
            </a:r>
            <a:r>
              <a:rPr lang="zh-TW" altLang="en-US" dirty="0" smtClean="0"/>
              <a:t>新增體積欄位 ，依</a:t>
            </a:r>
            <a:r>
              <a:rPr lang="en-US" altLang="zh-TW" dirty="0" smtClean="0"/>
              <a:t>15cm</a:t>
            </a:r>
            <a:r>
              <a:rPr lang="zh-TW" altLang="en-US" dirty="0" smtClean="0"/>
              <a:t>處及</a:t>
            </a:r>
            <a:r>
              <a:rPr lang="en-US" altLang="zh-TW" dirty="0" smtClean="0"/>
              <a:t>6cm</a:t>
            </a:r>
            <a:r>
              <a:rPr lang="zh-TW" altLang="en-US" dirty="0" smtClean="0"/>
              <a:t>對應之電位做線性</a:t>
            </a:r>
            <a:r>
              <a:rPr lang="en-US" altLang="zh-TW" dirty="0" smtClean="0"/>
              <a:t>fitting, </a:t>
            </a:r>
            <a:r>
              <a:rPr lang="zh-TW" altLang="en-US" dirty="0" smtClean="0"/>
              <a:t>將方程式並體積換算鍵入 </a:t>
            </a:r>
            <a:r>
              <a:rPr lang="en-US" altLang="zh-TW" dirty="0" smtClean="0"/>
              <a:t>(</a:t>
            </a:r>
            <a:r>
              <a:rPr lang="zh-TW" altLang="en-US" dirty="0" smtClean="0"/>
              <a:t>圓管直徑</a:t>
            </a:r>
            <a:r>
              <a:rPr lang="en-US" altLang="zh-TW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4.45</a:t>
            </a:r>
            <a:r>
              <a:rPr lang="en-US" altLang="zh-TW" dirty="0" smtClean="0"/>
              <a:t>cm)</a:t>
            </a:r>
            <a:endParaRPr lang="zh-TW" altLang="en-US" dirty="0"/>
          </a:p>
        </p:txBody>
      </p:sp>
      <p:pic>
        <p:nvPicPr>
          <p:cNvPr id="32" name="圖片 31" descr="ScreenHunter_0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836712"/>
            <a:ext cx="2234965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24944"/>
            <a:ext cx="32670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圓角矩形 35"/>
          <p:cNvSpPr/>
          <p:nvPr/>
        </p:nvSpPr>
        <p:spPr>
          <a:xfrm>
            <a:off x="1796784" y="4625212"/>
            <a:ext cx="1728192" cy="2964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/>
        </p:nvSpPr>
        <p:spPr>
          <a:xfrm>
            <a:off x="7333705" y="1556792"/>
            <a:ext cx="9361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103.3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92735"/>
            <a:ext cx="54006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圓角矩形 38"/>
          <p:cNvSpPr/>
          <p:nvPr/>
        </p:nvSpPr>
        <p:spPr>
          <a:xfrm>
            <a:off x="6228184" y="5837574"/>
            <a:ext cx="1512168" cy="30827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單箭頭接點 40"/>
          <p:cNvCxnSpPr/>
          <p:nvPr/>
        </p:nvCxnSpPr>
        <p:spPr>
          <a:xfrm flipH="1" flipV="1">
            <a:off x="4427984" y="5641007"/>
            <a:ext cx="172819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4221688" y="5598968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Hunter_014.bmp"/>
          <p:cNvPicPr>
            <a:picLocks noChangeAspect="1"/>
          </p:cNvPicPr>
          <p:nvPr/>
        </p:nvPicPr>
        <p:blipFill>
          <a:blip r:embed="rId2" cstate="print"/>
          <a:srcRect l="22330" r="40348" b="78820"/>
          <a:stretch>
            <a:fillRect/>
          </a:stretch>
        </p:blipFill>
        <p:spPr>
          <a:xfrm>
            <a:off x="5220072" y="2348880"/>
            <a:ext cx="3610645" cy="15841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實驗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748464" cy="1080120"/>
          </a:xfrm>
        </p:spPr>
        <p:txBody>
          <a:bodyPr/>
          <a:lstStyle/>
          <a:p>
            <a:r>
              <a:rPr lang="en-US" altLang="zh-TW" dirty="0" smtClean="0"/>
              <a:t>6.</a:t>
            </a:r>
            <a:r>
              <a:rPr lang="zh-TW" altLang="en-US" dirty="0" smtClean="0"/>
              <a:t>清除之前測試數據</a:t>
            </a:r>
            <a:endParaRPr lang="en-US" altLang="zh-TW" dirty="0" smtClean="0"/>
          </a:p>
          <a:p>
            <a:r>
              <a:rPr lang="en-US" altLang="zh-TW" dirty="0" smtClean="0"/>
              <a:t>7.</a:t>
            </a:r>
            <a:r>
              <a:rPr lang="zh-TW" altLang="en-US" dirty="0" smtClean="0"/>
              <a:t> 實驗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run(</a:t>
            </a:r>
            <a:r>
              <a:rPr lang="zh-TW" altLang="en-US" dirty="0" smtClean="0"/>
              <a:t>取樣</a:t>
            </a:r>
            <a:r>
              <a:rPr lang="en-US" altLang="zh-TW" dirty="0" smtClean="0"/>
              <a:t>) &amp;</a:t>
            </a:r>
            <a:r>
              <a:rPr lang="zh-TW" altLang="en-US" dirty="0" smtClean="0"/>
              <a:t>迅速下壓橫桿，</a:t>
            </a:r>
            <a:r>
              <a:rPr lang="en-US" altLang="zh-TW" dirty="0" smtClean="0"/>
              <a:t>STOP</a:t>
            </a:r>
          </a:p>
        </p:txBody>
      </p:sp>
      <p:pic>
        <p:nvPicPr>
          <p:cNvPr id="33" name="圖片 32" descr="ScreenHunter_013.bmp"/>
          <p:cNvPicPr>
            <a:picLocks noChangeAspect="1"/>
          </p:cNvPicPr>
          <p:nvPr/>
        </p:nvPicPr>
        <p:blipFill>
          <a:blip r:embed="rId3" cstate="print"/>
          <a:srcRect r="28934" b="37602"/>
          <a:stretch>
            <a:fillRect/>
          </a:stretch>
        </p:blipFill>
        <p:spPr>
          <a:xfrm>
            <a:off x="107504" y="2348880"/>
            <a:ext cx="4248472" cy="4320480"/>
          </a:xfrm>
          <a:prstGeom prst="rect">
            <a:avLst/>
          </a:prstGeom>
        </p:spPr>
      </p:pic>
      <p:sp>
        <p:nvSpPr>
          <p:cNvPr id="34" name="圓角矩形 33"/>
          <p:cNvSpPr/>
          <p:nvPr/>
        </p:nvSpPr>
        <p:spPr>
          <a:xfrm>
            <a:off x="1763688" y="2588881"/>
            <a:ext cx="86409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/>
        </p:nvSpPr>
        <p:spPr>
          <a:xfrm>
            <a:off x="1925613" y="5738589"/>
            <a:ext cx="2136998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7812360" y="2636912"/>
            <a:ext cx="864096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236296" y="2204864"/>
            <a:ext cx="504056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7.1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7.3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2278033"/>
            <a:ext cx="5040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6.1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475656" y="5502374"/>
            <a:ext cx="57606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6.2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13" name="圖片 12" descr="空氣r值實驗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56753"/>
            <a:ext cx="3384376" cy="2384615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7308304" y="4005064"/>
            <a:ext cx="72008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7.2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7884368" y="3645024"/>
            <a:ext cx="288032" cy="855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實驗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748464" cy="1080120"/>
          </a:xfrm>
        </p:spPr>
        <p:txBody>
          <a:bodyPr/>
          <a:lstStyle/>
          <a:p>
            <a:r>
              <a:rPr lang="en-US" altLang="zh-TW" dirty="0" smtClean="0"/>
              <a:t>8.</a:t>
            </a:r>
            <a:r>
              <a:rPr lang="zh-TW" altLang="en-US" dirty="0" smtClean="0"/>
              <a:t>新增</a:t>
            </a:r>
            <a:r>
              <a:rPr lang="en-US" altLang="zh-TW" dirty="0" err="1" smtClean="0"/>
              <a:t>LnV</a:t>
            </a:r>
            <a:r>
              <a:rPr lang="zh-TW" altLang="en-US" dirty="0" smtClean="0"/>
              <a:t>及</a:t>
            </a:r>
            <a:r>
              <a:rPr lang="en-US" altLang="zh-TW" dirty="0" err="1" smtClean="0"/>
              <a:t>LnP</a:t>
            </a:r>
            <a:r>
              <a:rPr lang="zh-TW" altLang="en-US" dirty="0" smtClean="0"/>
              <a:t>欄位，繪出</a:t>
            </a:r>
            <a:r>
              <a:rPr lang="en-US" altLang="zh-TW" dirty="0" err="1" smtClean="0"/>
              <a:t>LnV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vs.LnP</a:t>
            </a:r>
            <a:r>
              <a:rPr lang="zh-TW" altLang="en-US" dirty="0" smtClean="0"/>
              <a:t>關係圖並做線性擬合</a:t>
            </a:r>
            <a:endParaRPr lang="en-US" altLang="zh-TW" dirty="0" smtClean="0"/>
          </a:p>
          <a:p>
            <a:r>
              <a:rPr lang="en-US" altLang="zh-TW" dirty="0" smtClean="0"/>
              <a:t>9.</a:t>
            </a:r>
            <a:r>
              <a:rPr lang="zh-TW" altLang="en-US" dirty="0" smtClean="0"/>
              <a:t>數據結果是否符合預期</a:t>
            </a:r>
            <a:r>
              <a:rPr lang="en-US" altLang="zh-TW" dirty="0" smtClean="0"/>
              <a:t>?</a:t>
            </a:r>
          </a:p>
        </p:txBody>
      </p:sp>
      <p:pic>
        <p:nvPicPr>
          <p:cNvPr id="15" name="圖片 14" descr="ScreenHunter_01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6984776" cy="4663216"/>
          </a:xfrm>
          <a:prstGeom prst="rect">
            <a:avLst/>
          </a:prstGeom>
        </p:spPr>
      </p:pic>
      <p:pic>
        <p:nvPicPr>
          <p:cNvPr id="18" name="圖片 17" descr="exp11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738" y="2564904"/>
            <a:ext cx="5350262" cy="2614417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060848"/>
            <a:ext cx="4509975" cy="50405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圓角矩形 19"/>
          <p:cNvSpPr/>
          <p:nvPr/>
        </p:nvSpPr>
        <p:spPr>
          <a:xfrm>
            <a:off x="3122112" y="2148616"/>
            <a:ext cx="321128" cy="3773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3131840" y="5229200"/>
            <a:ext cx="4104456" cy="15121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3491880" y="6091525"/>
            <a:ext cx="28803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24712"/>
          </a:xfrm>
        </p:spPr>
        <p:txBody>
          <a:bodyPr/>
          <a:lstStyle/>
          <a:p>
            <a:r>
              <a:rPr lang="zh-TW" altLang="en-US" dirty="0" smtClean="0"/>
              <a:t>實驗</a:t>
            </a:r>
            <a:endParaRPr lang="zh-TW" altLang="en-US" dirty="0"/>
          </a:p>
        </p:txBody>
      </p:sp>
      <p:sp>
        <p:nvSpPr>
          <p:cNvPr id="14" name="文字版面配置區 2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748464" cy="648072"/>
          </a:xfrm>
        </p:spPr>
        <p:txBody>
          <a:bodyPr/>
          <a:lstStyle/>
          <a:p>
            <a:r>
              <a:rPr lang="en-US" altLang="zh-TW" dirty="0" smtClean="0"/>
              <a:t>10.</a:t>
            </a:r>
            <a:r>
              <a:rPr lang="zh-TW" altLang="en-US" dirty="0" smtClean="0"/>
              <a:t>匯出數據</a:t>
            </a:r>
            <a:endParaRPr lang="en-US" altLang="zh-TW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6624736" cy="487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 12"/>
          <p:cNvSpPr/>
          <p:nvPr/>
        </p:nvSpPr>
        <p:spPr>
          <a:xfrm>
            <a:off x="1925613" y="3933056"/>
            <a:ext cx="3294459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5165973" y="4725144"/>
            <a:ext cx="3294459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556792"/>
            <a:ext cx="8568952" cy="4176464"/>
          </a:xfrm>
        </p:spPr>
        <p:txBody>
          <a:bodyPr>
            <a:normAutofit/>
          </a:bodyPr>
          <a:lstStyle/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3141663" algn="l"/>
                <a:tab pos="3592513" algn="l"/>
                <a:tab pos="7358063" algn="l"/>
              </a:tabLst>
            </a:pPr>
            <a:r>
              <a:rPr lang="zh-TW" altLang="zh-TW" dirty="0"/>
              <a:t>熱輻射</a:t>
            </a:r>
            <a:r>
              <a:rPr lang="zh-TW" altLang="zh-TW" dirty="0" smtClean="0"/>
              <a:t>體</a:t>
            </a:r>
            <a:r>
              <a:rPr lang="en-US" altLang="zh-TW" dirty="0"/>
              <a:t>	</a:t>
            </a:r>
            <a:r>
              <a:rPr lang="en-US" altLang="zh-TW" dirty="0" smtClean="0"/>
              <a:t>1</a:t>
            </a:r>
            <a:r>
              <a:rPr lang="zh-TW" altLang="zh-TW" dirty="0"/>
              <a:t>台</a:t>
            </a:r>
            <a:r>
              <a:rPr lang="en-US" altLang="zh-TW" dirty="0"/>
              <a:t>      </a:t>
            </a:r>
            <a:r>
              <a:rPr lang="en-US" altLang="zh-TW" dirty="0" smtClean="0"/>
              <a:t>	7.	</a:t>
            </a:r>
            <a:r>
              <a:rPr lang="zh-TW" altLang="zh-TW" dirty="0" smtClean="0"/>
              <a:t>毫伏特計</a:t>
            </a:r>
            <a:r>
              <a:rPr lang="en-US" altLang="zh-TW" dirty="0" smtClean="0"/>
              <a:t>(</a:t>
            </a:r>
            <a:r>
              <a:rPr lang="zh-TW" altLang="zh-TW" dirty="0" smtClean="0"/>
              <a:t>電表</a:t>
            </a:r>
            <a:r>
              <a:rPr lang="zh-TW" altLang="zh-TW" dirty="0"/>
              <a:t>電壓</a:t>
            </a:r>
            <a:r>
              <a:rPr lang="zh-TW" altLang="zh-TW" dirty="0" smtClean="0"/>
              <a:t>模式</a:t>
            </a:r>
            <a:r>
              <a:rPr lang="en-US" altLang="zh-TW" dirty="0" smtClean="0"/>
              <a:t>)	1</a:t>
            </a:r>
            <a:r>
              <a:rPr lang="zh-TW" altLang="zh-TW" dirty="0"/>
              <a:t>台</a:t>
            </a:r>
          </a:p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3141663" algn="l"/>
                <a:tab pos="3592513" algn="l"/>
                <a:tab pos="7358063" algn="l"/>
              </a:tabLst>
            </a:pPr>
            <a:r>
              <a:rPr lang="zh-TW" altLang="zh-TW" dirty="0"/>
              <a:t>熱感應</a:t>
            </a:r>
            <a:r>
              <a:rPr lang="zh-TW" altLang="zh-TW" dirty="0" smtClean="0"/>
              <a:t>器</a:t>
            </a:r>
            <a:r>
              <a:rPr lang="en-US" altLang="zh-TW" dirty="0" smtClean="0"/>
              <a:t>	1</a:t>
            </a:r>
            <a:r>
              <a:rPr lang="zh-TW" altLang="zh-TW" dirty="0"/>
              <a:t>組</a:t>
            </a:r>
            <a:r>
              <a:rPr lang="en-US" altLang="zh-TW" dirty="0"/>
              <a:t>     </a:t>
            </a:r>
            <a:r>
              <a:rPr lang="en-US" altLang="zh-TW" dirty="0" smtClean="0"/>
              <a:t>	8.	</a:t>
            </a:r>
            <a:r>
              <a:rPr lang="zh-TW" altLang="zh-TW" dirty="0" smtClean="0"/>
              <a:t>歐姆計</a:t>
            </a:r>
            <a:r>
              <a:rPr lang="en-US" altLang="zh-TW" dirty="0" smtClean="0"/>
              <a:t>(</a:t>
            </a:r>
            <a:r>
              <a:rPr lang="zh-TW" altLang="zh-TW" dirty="0" smtClean="0"/>
              <a:t>電表</a:t>
            </a:r>
            <a:r>
              <a:rPr lang="zh-TW" altLang="zh-TW" dirty="0"/>
              <a:t>電阻</a:t>
            </a:r>
            <a:r>
              <a:rPr lang="zh-TW" altLang="zh-TW" dirty="0" smtClean="0"/>
              <a:t>模式</a:t>
            </a:r>
            <a:r>
              <a:rPr lang="en-US" altLang="zh-TW" dirty="0" smtClean="0"/>
              <a:t>)   	1</a:t>
            </a:r>
            <a:r>
              <a:rPr lang="zh-TW" altLang="zh-TW" dirty="0"/>
              <a:t>台</a:t>
            </a:r>
          </a:p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3141663" algn="l"/>
                <a:tab pos="3592513" algn="l"/>
                <a:tab pos="7358063" algn="l"/>
              </a:tabLst>
            </a:pPr>
            <a:r>
              <a:rPr lang="zh-TW" altLang="zh-TW" dirty="0"/>
              <a:t>隔熱手套</a:t>
            </a:r>
            <a:r>
              <a:rPr lang="en-US" altLang="zh-TW" dirty="0"/>
              <a:t>	1</a:t>
            </a:r>
            <a:r>
              <a:rPr lang="zh-TW" altLang="zh-TW" dirty="0" smtClean="0"/>
              <a:t>套</a:t>
            </a:r>
            <a:r>
              <a:rPr lang="en-US" altLang="zh-TW" dirty="0" smtClean="0"/>
              <a:t>	9</a:t>
            </a:r>
            <a:r>
              <a:rPr lang="en-US" altLang="zh-TW" dirty="0"/>
              <a:t>.	</a:t>
            </a:r>
            <a:r>
              <a:rPr lang="zh-TW" altLang="zh-TW" dirty="0"/>
              <a:t>電流計</a:t>
            </a:r>
            <a:r>
              <a:rPr lang="en-US" altLang="zh-TW" dirty="0"/>
              <a:t>(</a:t>
            </a:r>
            <a:r>
              <a:rPr lang="zh-TW" altLang="zh-TW" dirty="0"/>
              <a:t>電表電流模式</a:t>
            </a:r>
            <a:r>
              <a:rPr lang="en-US" altLang="zh-TW" dirty="0"/>
              <a:t>)   	1</a:t>
            </a:r>
            <a:r>
              <a:rPr lang="zh-TW" altLang="zh-TW" dirty="0"/>
              <a:t>台</a:t>
            </a:r>
          </a:p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2959100" algn="l"/>
                <a:tab pos="3592513" algn="l"/>
                <a:tab pos="7358063" algn="l"/>
              </a:tabLst>
            </a:pPr>
            <a:r>
              <a:rPr lang="zh-TW" altLang="zh-TW" dirty="0" smtClean="0"/>
              <a:t>隔熱</a:t>
            </a:r>
            <a:r>
              <a:rPr lang="zh-TW" altLang="zh-TW" dirty="0"/>
              <a:t>板</a:t>
            </a:r>
            <a:r>
              <a:rPr lang="en-US" altLang="zh-TW" dirty="0"/>
              <a:t>	1</a:t>
            </a:r>
            <a:r>
              <a:rPr lang="zh-TW" altLang="zh-TW" dirty="0"/>
              <a:t>片</a:t>
            </a:r>
            <a:r>
              <a:rPr lang="en-US" altLang="zh-TW" dirty="0" smtClean="0"/>
              <a:t>	10.</a:t>
            </a:r>
            <a:r>
              <a:rPr lang="en-US" altLang="zh-TW" dirty="0"/>
              <a:t>	</a:t>
            </a:r>
            <a:r>
              <a:rPr lang="zh-TW" altLang="zh-TW" dirty="0"/>
              <a:t>電源供應器</a:t>
            </a:r>
            <a:r>
              <a:rPr lang="en-US" altLang="zh-TW" dirty="0"/>
              <a:t> 	1</a:t>
            </a:r>
            <a:r>
              <a:rPr lang="zh-TW" altLang="zh-TW" dirty="0"/>
              <a:t>台</a:t>
            </a:r>
            <a:endParaRPr lang="en-US" altLang="zh-TW" dirty="0" smtClean="0"/>
          </a:p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2959100" algn="l"/>
                <a:tab pos="3592513" algn="l"/>
                <a:tab pos="7358063" algn="l"/>
              </a:tabLst>
            </a:pPr>
            <a:r>
              <a:rPr lang="zh-TW" altLang="zh-TW" dirty="0" smtClean="0"/>
              <a:t>長尺</a:t>
            </a:r>
            <a:r>
              <a:rPr lang="en-US" altLang="zh-TW" dirty="0" smtClean="0"/>
              <a:t>	1</a:t>
            </a:r>
            <a:r>
              <a:rPr lang="zh-TW" altLang="zh-TW" dirty="0" smtClean="0"/>
              <a:t>支</a:t>
            </a:r>
            <a:r>
              <a:rPr lang="en-US" altLang="zh-TW" dirty="0" smtClean="0"/>
              <a:t>	</a:t>
            </a:r>
            <a:r>
              <a:rPr lang="en-US" altLang="zh-TW" dirty="0" smtClean="0">
                <a:solidFill>
                  <a:srgbClr val="0000CC"/>
                </a:solidFill>
              </a:rPr>
              <a:t>11.	</a:t>
            </a:r>
            <a:r>
              <a:rPr lang="zh-TW" altLang="zh-TW" dirty="0" smtClean="0">
                <a:solidFill>
                  <a:srgbClr val="0000CC"/>
                </a:solidFill>
              </a:rPr>
              <a:t>史蒂芬</a:t>
            </a:r>
            <a:r>
              <a:rPr lang="zh-TW" altLang="zh-TW" dirty="0">
                <a:solidFill>
                  <a:srgbClr val="0000CC"/>
                </a:solidFill>
              </a:rPr>
              <a:t>—波茲曼燈泡</a:t>
            </a:r>
            <a:r>
              <a:rPr lang="en-US" altLang="zh-TW" dirty="0">
                <a:solidFill>
                  <a:srgbClr val="0000CC"/>
                </a:solidFill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</a:rPr>
              <a:t>	1</a:t>
            </a:r>
            <a:r>
              <a:rPr lang="zh-TW" altLang="zh-TW" dirty="0">
                <a:solidFill>
                  <a:srgbClr val="0000CC"/>
                </a:solidFill>
              </a:rPr>
              <a:t>組</a:t>
            </a:r>
            <a:r>
              <a:rPr lang="en-US" altLang="zh-TW" dirty="0">
                <a:solidFill>
                  <a:srgbClr val="0000CC"/>
                </a:solidFill>
              </a:rPr>
              <a:t> </a:t>
            </a:r>
            <a:endParaRPr lang="zh-TW" altLang="zh-TW" dirty="0">
              <a:solidFill>
                <a:srgbClr val="0000CC"/>
              </a:solidFill>
            </a:endParaRPr>
          </a:p>
          <a:p>
            <a:pPr marL="355600" lvl="0" indent="-355600">
              <a:lnSpc>
                <a:spcPct val="130000"/>
              </a:lnSpc>
              <a:buSzPct val="100000"/>
              <a:buFont typeface="+mj-lt"/>
              <a:buAutoNum type="arabicPeriod"/>
              <a:tabLst>
                <a:tab pos="1882775" algn="l"/>
                <a:tab pos="2959100" algn="l"/>
                <a:tab pos="3592513" algn="l"/>
                <a:tab pos="7358063" algn="l"/>
              </a:tabLst>
            </a:pPr>
            <a:r>
              <a:rPr lang="zh-TW" altLang="zh-TW" dirty="0"/>
              <a:t>玻璃</a:t>
            </a:r>
            <a:r>
              <a:rPr lang="en-US" altLang="zh-TW" dirty="0"/>
              <a:t>	1</a:t>
            </a:r>
            <a:r>
              <a:rPr lang="zh-TW" altLang="zh-TW" dirty="0" smtClean="0"/>
              <a:t>片</a:t>
            </a:r>
            <a:r>
              <a:rPr lang="en-US" altLang="zh-TW" dirty="0" smtClean="0"/>
              <a:t>	</a:t>
            </a:r>
            <a:endParaRPr lang="zh-TW" altLang="zh-TW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ctr"/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四、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實驗</a:t>
            </a:r>
            <a:r>
              <a:rPr lang="zh-TW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器材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14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四、實驗儀器和器材實體照片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1496913"/>
            <a:ext cx="90297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950912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儀器介紹及注意事項：</a:t>
            </a:r>
            <a:r>
              <a:rPr lang="en-US" altLang="zh-TW" sz="36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 </a:t>
            </a:r>
            <a:r>
              <a:rPr lang="zh-TW" altLang="en-US" sz="36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熱輻射體</a:t>
            </a:r>
            <a:endParaRPr lang="zh-TW" altLang="en-US" sz="3600" u="sng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512" y="4869160"/>
            <a:ext cx="8640000" cy="194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SzPct val="87000"/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結構</a:t>
            </a:r>
            <a:r>
              <a:rPr lang="zh-TW" altLang="en-US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en-US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鋁製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腔體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有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四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面經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不同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處理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的表面：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(1)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精密拋光的鋁面、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(2)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噴砂處理的鋁面，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3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噴黑漆的面、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24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4</a:t>
            </a: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塗成白色的面。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SzPct val="87000"/>
              <a:buFont typeface="Wingdings" panose="05000000000000000000" pitchFamily="2" charset="2"/>
              <a:buChar char="l"/>
            </a:pPr>
            <a:r>
              <a:rPr lang="zh-TW" altLang="zh-TW" sz="2400" b="1" dirty="0" smtClean="0">
                <a:solidFill>
                  <a:srgbClr val="0000CC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使用方法</a:t>
            </a:r>
            <a:r>
              <a:rPr lang="zh-TW" altLang="zh-TW" sz="24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：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量測腔體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內部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的熱電阻值，再根據換算表換算腔體內之燈泡溫度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1152599"/>
            <a:ext cx="8640000" cy="364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熱輻射體之溫度與電阻值換算表</a:t>
            </a:r>
            <a:endParaRPr lang="zh-TW" altLang="en-US" sz="3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7131" y="1268760"/>
            <a:ext cx="8602945" cy="533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87437" y="188640"/>
            <a:ext cx="7677051" cy="80486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儀器介紹及注意事項：</a:t>
            </a:r>
            <a:r>
              <a:rPr lang="en-US" altLang="zh-TW" sz="36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2. </a:t>
            </a:r>
            <a:r>
              <a:rPr lang="zh-TW" altLang="en-US" sz="3600" u="sng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熱感應器</a:t>
            </a:r>
            <a:endParaRPr lang="zh-TW" altLang="en-US" sz="3600" u="sng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7784" y="4487218"/>
            <a:ext cx="579617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20000"/>
              </a:lnSpc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Ø"/>
            </a:pP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感應器前端的兩凸出端點</a:t>
            </a:r>
            <a:r>
              <a:rPr lang="zh-TW" altLang="en-US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作用為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68288" lvl="0">
              <a:lnSpc>
                <a:spcPct val="120000"/>
              </a:lnSpc>
              <a:buClr>
                <a:srgbClr val="002060"/>
              </a:buClr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(1)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避免感應器和輻射源太過接近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268288" lvl="0">
              <a:lnSpc>
                <a:spcPct val="120000"/>
              </a:lnSpc>
              <a:buClr>
                <a:srgbClr val="002060"/>
              </a:buClr>
            </a:pPr>
            <a:r>
              <a:rPr lang="en-US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(2)</a:t>
            </a:r>
            <a:r>
              <a:rPr lang="zh-TW" altLang="zh-TW" sz="24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固定感應器到熱輻射源的相對距離。</a:t>
            </a:r>
            <a:endParaRPr lang="en-US" altLang="zh-TW" sz="2400" dirty="0" smtClean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注意：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感應器不使用時須將遮罩關閉。</a:t>
            </a:r>
            <a:endParaRPr lang="en-US" altLang="zh-TW" sz="2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indent="892175">
              <a:lnSpc>
                <a:spcPct val="120000"/>
              </a:lnSpc>
            </a:pPr>
            <a:r>
              <a:rPr lang="zh-TW" altLang="zh-TW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可使用隔熱板代替</a:t>
            </a:r>
            <a:r>
              <a:rPr lang="zh-TW" altLang="en-US" sz="24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472" y="980728"/>
            <a:ext cx="8424000" cy="35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1945</TotalTime>
  <Words>2497</Words>
  <Application>Microsoft Office PowerPoint</Application>
  <PresentationFormat>如螢幕大小 (4:3)</PresentationFormat>
  <Paragraphs>347</Paragraphs>
  <Slides>45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62" baseType="lpstr">
      <vt:lpstr>MS PGothic</vt:lpstr>
      <vt:lpstr>華康竹風體W4</vt:lpstr>
      <vt:lpstr>微軟正黑體</vt:lpstr>
      <vt:lpstr>新細明體</vt:lpstr>
      <vt:lpstr>Arial</vt:lpstr>
      <vt:lpstr>Arial Unicode MS</vt:lpstr>
      <vt:lpstr>Calibri</vt:lpstr>
      <vt:lpstr>Cambria Math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匯合</vt:lpstr>
      <vt:lpstr>Equation</vt:lpstr>
      <vt:lpstr>實驗10：基礎熱力學實驗</vt:lpstr>
      <vt:lpstr>PowerPoint 簡報</vt:lpstr>
      <vt:lpstr>實驗A：熱輻射 一、實驗目的</vt:lpstr>
      <vt:lpstr>三、實驗前之預備知識--預報問題</vt:lpstr>
      <vt:lpstr>四、實驗器材：</vt:lpstr>
      <vt:lpstr>四、實驗儀器和器材實體照片</vt:lpstr>
      <vt:lpstr>儀器介紹及注意事項：1. 熱輻射體</vt:lpstr>
      <vt:lpstr>熱輻射體之溫度與電阻值換算表</vt:lpstr>
      <vt:lpstr>儀器介紹及注意事項：2. 熱感應器</vt:lpstr>
      <vt:lpstr>儀器介紹及注意事項：3.史蒂芬-波茲曼燈泡</vt:lpstr>
      <vt:lpstr>實驗步驟 實驗A1：不同材質表面的熱輻射效應實驗</vt:lpstr>
      <vt:lpstr>實驗步驟--實驗A2：點熱源之輻射平方反比定律</vt:lpstr>
      <vt:lpstr>實驗步驟--實驗A3：高溫史蒂芬-波茲曼定律</vt:lpstr>
      <vt:lpstr>實驗B：熱引擎與氣體定律實驗_實驗目的</vt:lpstr>
      <vt:lpstr>實驗前之預備知識</vt:lpstr>
      <vt:lpstr>實驗B：儀器＆器材</vt:lpstr>
      <vt:lpstr>儀器介紹及注意事項 實驗B：1.熱引擎</vt:lpstr>
      <vt:lpstr>實驗步驟 實驗B1：熱引擎實驗</vt:lpstr>
      <vt:lpstr>實驗步驟 實驗B1：熱引擎實驗</vt:lpstr>
      <vt:lpstr>實驗步驟 實驗B2：驗證查理定律(體積V與溫度T的關係)</vt:lpstr>
      <vt:lpstr>實驗步驟 實驗B3：驗證波以爾定律(壓力P與體積V的關係)</vt:lpstr>
      <vt:lpstr>實驗步驟 實驗B4：驗證Combined gas law (壓力P與溫度T的關係)</vt:lpstr>
      <vt:lpstr>實驗C：氣體之比熱 值測定 ( = Cp/Cv  value)</vt:lpstr>
      <vt:lpstr>實驗C：氣體之比熱 值測定</vt:lpstr>
      <vt:lpstr>Adiabatic Processes for an Ideal Gas</vt:lpstr>
      <vt:lpstr>Adiabatic Process</vt:lpstr>
      <vt:lpstr>Agreement with Experiment, cont</vt:lpstr>
      <vt:lpstr>Example 21.3</vt:lpstr>
      <vt:lpstr>Equipartition of Energy</vt:lpstr>
      <vt:lpstr>Equipartition of Energy, 2</vt:lpstr>
      <vt:lpstr>Equipartition of Energy, 3</vt:lpstr>
      <vt:lpstr>Equipartition of Energy, 4</vt:lpstr>
      <vt:lpstr>Molar Specific Heat:  Agreement with Experiment</vt:lpstr>
      <vt:lpstr>Agreement with Experiment, cont</vt:lpstr>
      <vt:lpstr>Complex Molecules</vt:lpstr>
      <vt:lpstr>空氣 g值實驗 (絕熱實驗)</vt:lpstr>
      <vt:lpstr>實驗器材</vt:lpstr>
      <vt:lpstr>儀器設定</vt:lpstr>
      <vt:lpstr>軟體設定</vt:lpstr>
      <vt:lpstr>軟體設定</vt:lpstr>
      <vt:lpstr>軟體設定</vt:lpstr>
      <vt:lpstr>軟體設定</vt:lpstr>
      <vt:lpstr>實驗</vt:lpstr>
      <vt:lpstr>實驗</vt:lpstr>
      <vt:lpstr>實驗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熱力學實驗簡介</dc:title>
  <dc:creator>GPL-02</dc:creator>
  <cp:lastModifiedBy>GPLAB5</cp:lastModifiedBy>
  <cp:revision>146</cp:revision>
  <dcterms:created xsi:type="dcterms:W3CDTF">2011-12-01T07:34:29Z</dcterms:created>
  <dcterms:modified xsi:type="dcterms:W3CDTF">2017-11-29T01:22:07Z</dcterms:modified>
</cp:coreProperties>
</file>